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8" r:id="rId1"/>
  </p:sldMasterIdLst>
  <p:notesMasterIdLst>
    <p:notesMasterId r:id="rId28"/>
  </p:notesMasterIdLst>
  <p:sldIdLst>
    <p:sldId id="256" r:id="rId2"/>
    <p:sldId id="279" r:id="rId3"/>
    <p:sldId id="280" r:id="rId4"/>
    <p:sldId id="281" r:id="rId5"/>
    <p:sldId id="282" r:id="rId6"/>
    <p:sldId id="283" r:id="rId7"/>
    <p:sldId id="284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85" r:id="rId20"/>
    <p:sldId id="268" r:id="rId21"/>
    <p:sldId id="276" r:id="rId22"/>
    <p:sldId id="269" r:id="rId23"/>
    <p:sldId id="270" r:id="rId24"/>
    <p:sldId id="286" r:id="rId25"/>
    <p:sldId id="277" r:id="rId26"/>
    <p:sldId id="278" r:id="rId27"/>
  </p:sldIdLst>
  <p:sldSz cx="12192000" cy="6858000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>
      <p:cViewPr varScale="1">
        <p:scale>
          <a:sx n="51" d="100"/>
          <a:sy n="51" d="100"/>
        </p:scale>
        <p:origin x="75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E4978D62-6DD5-428E-B0DD-EC74F1EBC2C2}" type="datetimeFigureOut">
              <a:rPr lang="ar-EG" smtClean="0"/>
              <a:t>07/01/1437</a:t>
            </a:fld>
            <a:endParaRPr lang="ar-E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1D86211-6C7B-4E5D-9FC4-3A194D92033E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092594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86211-6C7B-4E5D-9FC4-3A194D92033E}" type="slidenum">
              <a:rPr lang="ar-EG" smtClean="0"/>
              <a:t>1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140003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3A6E139-5BE2-4C83-8F3B-86606DEAB5DA}" type="datetime8">
              <a:rPr lang="ar-EG" smtClean="0"/>
              <a:t>20 تشرين الأول، 15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045BE3E-8C20-48D0-8390-9B20034B5E28}" type="slidenum">
              <a:rPr lang="ar-EG" smtClean="0"/>
              <a:t>‹#›</a:t>
            </a:fld>
            <a:endParaRPr lang="ar-EG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6054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EC225-FF2E-4A88-97D9-D4E7C8EB3FC7}" type="datetime8">
              <a:rPr lang="ar-EG" smtClean="0"/>
              <a:t>20 تشرين الأول، 15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BE3E-8C20-48D0-8390-9B20034B5E28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964508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0FCAD-8884-4D44-AE43-1FF9A75A2A48}" type="datetime8">
              <a:rPr lang="ar-EG" smtClean="0"/>
              <a:t>20 تشرين الأول، 15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BE3E-8C20-48D0-8390-9B20034B5E28}" type="slidenum">
              <a:rPr lang="ar-EG" smtClean="0"/>
              <a:t>‹#›</a:t>
            </a:fld>
            <a:endParaRPr lang="ar-EG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53802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8469-D8EE-4AC8-9E33-07D3684B5FF4}" type="datetime8">
              <a:rPr lang="ar-EG" smtClean="0"/>
              <a:t>20 تشرين الأول، 15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BE3E-8C20-48D0-8390-9B20034B5E28}" type="slidenum">
              <a:rPr lang="ar-EG" smtClean="0"/>
              <a:t>‹#›</a:t>
            </a:fld>
            <a:endParaRPr lang="ar-EG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79129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AE318-4651-4183-9433-870840DF7842}" type="datetime8">
              <a:rPr lang="ar-EG" smtClean="0"/>
              <a:t>20 تشرين الأول، 15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BE3E-8C20-48D0-8390-9B20034B5E28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2866038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FE6A4-0686-4869-A7B4-60A44DDBF506}" type="datetime8">
              <a:rPr lang="ar-EG" smtClean="0"/>
              <a:t>20 تشرين الأول، 15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BE3E-8C20-48D0-8390-9B20034B5E28}" type="slidenum">
              <a:rPr lang="ar-EG" smtClean="0"/>
              <a:t>‹#›</a:t>
            </a:fld>
            <a:endParaRPr lang="ar-EG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11233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5B7A2-721C-431C-B38D-DE1A363456B0}" type="datetime8">
              <a:rPr lang="ar-EG" smtClean="0"/>
              <a:t>20 تشرين الأول، 15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BE3E-8C20-48D0-8390-9B20034B5E28}" type="slidenum">
              <a:rPr lang="ar-EG" smtClean="0"/>
              <a:t>‹#›</a:t>
            </a:fld>
            <a:endParaRPr lang="ar-EG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93801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8D02C-19AC-4F7A-B2F8-F316CC20522D}" type="datetime8">
              <a:rPr lang="ar-EG" smtClean="0"/>
              <a:t>20 تشرين الأول، 15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BE3E-8C20-48D0-8390-9B20034B5E28}" type="slidenum">
              <a:rPr lang="ar-EG" smtClean="0"/>
              <a:t>‹#›</a:t>
            </a:fld>
            <a:endParaRPr lang="ar-EG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48247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B5515-11AE-41AC-B019-6D72B2095024}" type="datetime8">
              <a:rPr lang="ar-EG" smtClean="0"/>
              <a:t>20 تشرين الأول، 15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BE3E-8C20-48D0-8390-9B20034B5E28}" type="slidenum">
              <a:rPr lang="ar-EG" smtClean="0"/>
              <a:t>‹#›</a:t>
            </a:fld>
            <a:endParaRPr lang="ar-EG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7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AF1B0-C497-4DA8-B501-5A299B795A91}" type="datetime8">
              <a:rPr lang="ar-EG" smtClean="0"/>
              <a:t>20 تشرين الأول، 15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BE3E-8C20-48D0-8390-9B20034B5E28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624863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65157-4DE3-49E4-87AE-F5B9CACCB661}" type="datetime8">
              <a:rPr lang="ar-EG" smtClean="0"/>
              <a:t>20 تشرين الأول، 15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BE3E-8C20-48D0-8390-9B20034B5E28}" type="slidenum">
              <a:rPr lang="ar-EG" smtClean="0"/>
              <a:t>‹#›</a:t>
            </a:fld>
            <a:endParaRPr lang="ar-EG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1586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68E30-2700-4E57-8ED7-B4D78A57BA9D}" type="datetime8">
              <a:rPr lang="ar-EG" smtClean="0"/>
              <a:t>20 تشرين الأول، 15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BE3E-8C20-48D0-8390-9B20034B5E28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187348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7A296-0465-4DB1-AFCD-81564B1A7797}" type="datetime8">
              <a:rPr lang="ar-EG" smtClean="0"/>
              <a:t>20 تشرين الأول، 15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BE3E-8C20-48D0-8390-9B20034B5E28}" type="slidenum">
              <a:rPr lang="ar-EG" smtClean="0"/>
              <a:t>‹#›</a:t>
            </a:fld>
            <a:endParaRPr lang="ar-EG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7232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15954-514B-4421-8DA8-98D92C7F57B7}" type="datetime8">
              <a:rPr lang="ar-EG" smtClean="0"/>
              <a:t>20 تشرين الأول، 15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BE3E-8C20-48D0-8390-9B20034B5E28}" type="slidenum">
              <a:rPr lang="ar-EG" smtClean="0"/>
              <a:t>‹#›</a:t>
            </a:fld>
            <a:endParaRPr lang="ar-EG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9573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07371-2F6B-4088-9041-8678DB965D57}" type="datetime8">
              <a:rPr lang="ar-EG" smtClean="0"/>
              <a:t>20 تشرين الأول، 15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BE3E-8C20-48D0-8390-9B20034B5E28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433755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A8458-4EB1-4393-AD45-E24CCCB0E199}" type="datetime8">
              <a:rPr lang="ar-EG" smtClean="0"/>
              <a:t>20 تشرين الأول، 15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BE3E-8C20-48D0-8390-9B20034B5E28}" type="slidenum">
              <a:rPr lang="ar-EG" smtClean="0"/>
              <a:t>‹#›</a:t>
            </a:fld>
            <a:endParaRPr lang="ar-EG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860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EA0E5-BF79-435E-BE36-C617BAA08A6F}" type="datetime8">
              <a:rPr lang="ar-EG" smtClean="0"/>
              <a:t>20 تشرين الأول، 15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BE3E-8C20-48D0-8390-9B20034B5E28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997403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E574D08-77D6-40AE-80AB-D7C177A2E4F7}" type="datetime8">
              <a:rPr lang="ar-EG" smtClean="0"/>
              <a:t>20 تشرين الأول، 15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045BE3E-8C20-48D0-8390-9B20034B5E28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444725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hf hdr="0" ftr="0" dt="0"/>
  <p:txStyles>
    <p:titleStyle>
      <a:lvl1pPr algn="ctr" defTabSz="457200" rtl="1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5654" y="1871131"/>
            <a:ext cx="7219665" cy="1515533"/>
          </a:xfrm>
        </p:spPr>
        <p:txBody>
          <a:bodyPr/>
          <a:lstStyle/>
          <a:p>
            <a:r>
              <a:rPr lang="en-US" b="1" dirty="0" smtClean="0"/>
              <a:t>Computer </a:t>
            </a:r>
            <a:r>
              <a:rPr lang="en-US" sz="4800" b="1" dirty="0" smtClean="0"/>
              <a:t>Organization</a:t>
            </a:r>
            <a:endParaRPr lang="ar-EG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71247"/>
            <a:ext cx="6815669" cy="1307151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2015 - 2016</a:t>
            </a:r>
            <a:endParaRPr lang="ar-EG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BE3E-8C20-48D0-8390-9B20034B5E28}" type="slidenum">
              <a:rPr lang="ar-EG" smtClean="0"/>
              <a:t>1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2261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Measuring Performance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70245"/>
            <a:ext cx="9601196" cy="3405623"/>
          </a:xfrm>
        </p:spPr>
        <p:txBody>
          <a:bodyPr>
            <a:noAutofit/>
          </a:bodyPr>
          <a:lstStyle/>
          <a:p>
            <a:pPr algn="l" rtl="0"/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Program execution time </a:t>
            </a:r>
            <a:r>
              <a:rPr lang="en-US" sz="2000" dirty="0">
                <a:latin typeface="Comic Sans MS" panose="030F0702030302020204" pitchFamily="66" charset="0"/>
              </a:rPr>
              <a:t>is the measure of computer performance:</a:t>
            </a:r>
          </a:p>
          <a:p>
            <a:pPr marL="0" indent="0" algn="l" rtl="0">
              <a:buNone/>
            </a:pPr>
            <a:r>
              <a:rPr lang="en-US" sz="2000" dirty="0" smtClean="0">
                <a:latin typeface="Comic Sans MS" panose="030F0702030302020204" pitchFamily="66" charset="0"/>
              </a:rPr>
              <a:t>	– </a:t>
            </a:r>
            <a:r>
              <a:rPr lang="en-US" sz="2000" dirty="0">
                <a:latin typeface="Comic Sans MS" panose="030F0702030302020204" pitchFamily="66" charset="0"/>
              </a:rPr>
              <a:t>Also known as response time, elapsed time, or latency</a:t>
            </a:r>
          </a:p>
          <a:p>
            <a:pPr marL="0" indent="0" algn="l" rtl="0">
              <a:buNone/>
            </a:pPr>
            <a:r>
              <a:rPr lang="en-US" sz="2000" dirty="0" smtClean="0">
                <a:latin typeface="Comic Sans MS" panose="030F0702030302020204" pitchFamily="66" charset="0"/>
              </a:rPr>
              <a:t>	– </a:t>
            </a:r>
            <a:r>
              <a:rPr lang="en-US" sz="2000" dirty="0">
                <a:latin typeface="Comic Sans MS" panose="030F0702030302020204" pitchFamily="66" charset="0"/>
              </a:rPr>
              <a:t>It is the time between the start and completion of a task</a:t>
            </a:r>
          </a:p>
          <a:p>
            <a:pPr marL="0" indent="0" algn="l" rtl="0">
              <a:buNone/>
            </a:pPr>
            <a:r>
              <a:rPr lang="en-US" sz="2000" dirty="0" smtClean="0">
                <a:latin typeface="Comic Sans MS" panose="030F0702030302020204" pitchFamily="66" charset="0"/>
              </a:rPr>
              <a:t>	– </a:t>
            </a:r>
            <a:r>
              <a:rPr lang="en-US" sz="2000" dirty="0">
                <a:latin typeface="Comic Sans MS" panose="030F0702030302020204" pitchFamily="66" charset="0"/>
              </a:rPr>
              <a:t>Measured in seconds per program</a:t>
            </a:r>
          </a:p>
          <a:p>
            <a:pPr marL="0" indent="0" algn="l" rtl="0">
              <a:buNone/>
            </a:pPr>
            <a:r>
              <a:rPr lang="en-US" sz="2000" dirty="0" smtClean="0">
                <a:latin typeface="Comic Sans MS" panose="030F0702030302020204" pitchFamily="66" charset="0"/>
              </a:rPr>
              <a:t>	– </a:t>
            </a:r>
            <a:r>
              <a:rPr lang="en-US" sz="2000" dirty="0">
                <a:latin typeface="Comic Sans MS" panose="030F0702030302020204" pitchFamily="66" charset="0"/>
              </a:rPr>
              <a:t>The computer that performs the same amount of work in the least time</a:t>
            </a:r>
          </a:p>
          <a:p>
            <a:pPr marL="0" indent="0" algn="l" rtl="0">
              <a:buNone/>
            </a:pPr>
            <a:r>
              <a:rPr lang="en-US" sz="2000" dirty="0" smtClean="0">
                <a:latin typeface="Comic Sans MS" panose="030F0702030302020204" pitchFamily="66" charset="0"/>
              </a:rPr>
              <a:t>	   is </a:t>
            </a:r>
            <a:r>
              <a:rPr lang="en-US" sz="2000" dirty="0">
                <a:latin typeface="Comic Sans MS" panose="030F0702030302020204" pitchFamily="66" charset="0"/>
              </a:rPr>
              <a:t>the fastest</a:t>
            </a:r>
          </a:p>
          <a:p>
            <a:pPr marL="0" indent="0" algn="l" rtl="0">
              <a:buNone/>
            </a:pPr>
            <a:r>
              <a:rPr lang="en-US" sz="2000" dirty="0" smtClean="0">
                <a:latin typeface="Comic Sans MS" panose="030F0702030302020204" pitchFamily="66" charset="0"/>
              </a:rPr>
              <a:t>	– </a:t>
            </a:r>
            <a:r>
              <a:rPr lang="en-US" sz="2000" dirty="0">
                <a:latin typeface="Comic Sans MS" panose="030F0702030302020204" pitchFamily="66" charset="0"/>
              </a:rPr>
              <a:t>Important for individual computer </a:t>
            </a:r>
            <a:r>
              <a:rPr lang="en-US" sz="2000" dirty="0" smtClean="0">
                <a:latin typeface="Comic Sans MS" panose="030F0702030302020204" pitchFamily="66" charset="0"/>
              </a:rPr>
              <a:t>users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BE3E-8C20-48D0-8390-9B20034B5E28}" type="slidenum">
              <a:rPr lang="ar-EG" smtClean="0"/>
              <a:t>10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90558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Measuring </a:t>
            </a:r>
            <a:r>
              <a:rPr lang="en-US" b="1" dirty="0" smtClean="0"/>
              <a:t>Performance (cont.)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Throughput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dirty="0">
                <a:latin typeface="Comic Sans MS" panose="030F0702030302020204" pitchFamily="66" charset="0"/>
              </a:rPr>
              <a:t>or 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bandwidth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dirty="0">
                <a:latin typeface="Comic Sans MS" panose="030F0702030302020204" pitchFamily="66" charset="0"/>
              </a:rPr>
              <a:t>could also be used to measure performance:</a:t>
            </a:r>
          </a:p>
          <a:p>
            <a:pPr marL="0" indent="0" algn="l" rtl="0">
              <a:buNone/>
            </a:pPr>
            <a:r>
              <a:rPr lang="en-US" dirty="0" smtClean="0">
                <a:latin typeface="Comic Sans MS" panose="030F0702030302020204" pitchFamily="66" charset="0"/>
              </a:rPr>
              <a:t>	– </a:t>
            </a:r>
            <a:r>
              <a:rPr lang="en-US" dirty="0">
                <a:latin typeface="Comic Sans MS" panose="030F0702030302020204" pitchFamily="66" charset="0"/>
              </a:rPr>
              <a:t>It is the total amount of work done in a given </a:t>
            </a:r>
            <a:r>
              <a:rPr lang="en-US" dirty="0" smtClean="0">
                <a:latin typeface="Comic Sans MS" panose="030F0702030302020204" pitchFamily="66" charset="0"/>
              </a:rPr>
              <a:t>time</a:t>
            </a:r>
          </a:p>
          <a:p>
            <a:pPr marL="0" indent="0" algn="l" rtl="0">
              <a:buNone/>
            </a:pPr>
            <a:r>
              <a:rPr lang="en-US" dirty="0" smtClean="0">
                <a:latin typeface="Comic Sans MS" panose="030F0702030302020204" pitchFamily="66" charset="0"/>
              </a:rPr>
              <a:t>	– Important for datacenter managers</a:t>
            </a:r>
          </a:p>
          <a:p>
            <a:pPr algn="l" rtl="0"/>
            <a:r>
              <a:rPr lang="en-US" dirty="0" smtClean="0">
                <a:latin typeface="Comic Sans MS" panose="030F0702030302020204" pitchFamily="66" charset="0"/>
              </a:rPr>
              <a:t>Decreasing </a:t>
            </a:r>
            <a:r>
              <a:rPr lang="en-US" dirty="0">
                <a:latin typeface="Comic Sans MS" panose="030F0702030302020204" pitchFamily="66" charset="0"/>
              </a:rPr>
              <a:t>execution time almost always improves throughput</a:t>
            </a:r>
          </a:p>
          <a:p>
            <a:pPr algn="l" rtl="0"/>
            <a:r>
              <a:rPr lang="en-US" dirty="0" smtClean="0">
                <a:latin typeface="Comic Sans MS" panose="030F0702030302020204" pitchFamily="66" charset="0"/>
              </a:rPr>
              <a:t>Changing </a:t>
            </a:r>
            <a:r>
              <a:rPr lang="en-US" dirty="0">
                <a:latin typeface="Comic Sans MS" panose="030F0702030302020204" pitchFamily="66" charset="0"/>
              </a:rPr>
              <a:t>either execution time or throughput often affects the other</a:t>
            </a:r>
            <a:endParaRPr lang="ar-EG" dirty="0"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BE3E-8C20-48D0-8390-9B20034B5E28}" type="slidenum">
              <a:rPr lang="ar-EG" smtClean="0"/>
              <a:t>11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99741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Measuring Performance (cont.)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CPU execution time </a:t>
            </a:r>
            <a:r>
              <a:rPr lang="en-US" b="1" dirty="0">
                <a:latin typeface="Comic Sans MS" panose="030F0702030302020204" pitchFamily="66" charset="0"/>
              </a:rPr>
              <a:t>(simply CPU time)</a:t>
            </a:r>
          </a:p>
          <a:p>
            <a:pPr marL="0" indent="0" algn="l" rtl="0">
              <a:buNone/>
            </a:pPr>
            <a:r>
              <a:rPr lang="en-US" dirty="0" smtClean="0">
                <a:latin typeface="Comic Sans MS" panose="030F0702030302020204" pitchFamily="66" charset="0"/>
              </a:rPr>
              <a:t>	• </a:t>
            </a:r>
            <a:r>
              <a:rPr lang="en-US" dirty="0">
                <a:latin typeface="Comic Sans MS" panose="030F0702030302020204" pitchFamily="66" charset="0"/>
              </a:rPr>
              <a:t>the actual time the CPU spends computing a task’s lines of </a:t>
            </a:r>
            <a:r>
              <a:rPr lang="en-US" dirty="0" smtClean="0">
                <a:latin typeface="Comic Sans MS" panose="030F0702030302020204" pitchFamily="66" charset="0"/>
              </a:rPr>
              <a:t>	code</a:t>
            </a:r>
            <a:endParaRPr lang="en-US" dirty="0">
              <a:latin typeface="Comic Sans MS" panose="030F0702030302020204" pitchFamily="66" charset="0"/>
            </a:endParaRPr>
          </a:p>
          <a:p>
            <a:pPr marL="0" indent="0" algn="l" rtl="0">
              <a:buNone/>
            </a:pPr>
            <a:r>
              <a:rPr lang="en-US" dirty="0" smtClean="0">
                <a:latin typeface="Comic Sans MS" panose="030F0702030302020204" pitchFamily="66" charset="0"/>
              </a:rPr>
              <a:t>	• does </a:t>
            </a:r>
            <a:r>
              <a:rPr lang="en-US" dirty="0">
                <a:latin typeface="Comic Sans MS" panose="030F0702030302020204" pitchFamily="66" charset="0"/>
              </a:rPr>
              <a:t>not include time spent waiting for I/O activities or </a:t>
            </a:r>
            <a:r>
              <a:rPr lang="en-US" dirty="0" smtClean="0">
                <a:latin typeface="Comic Sans MS" panose="030F0702030302020204" pitchFamily="66" charset="0"/>
              </a:rPr>
              <a:t>	running other programs</a:t>
            </a:r>
            <a:endParaRPr lang="ar-EG" dirty="0"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BE3E-8C20-48D0-8390-9B20034B5E28}" type="slidenum">
              <a:rPr lang="ar-EG" smtClean="0"/>
              <a:t>12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85952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CPU Time</a:t>
            </a:r>
            <a:endParaRPr lang="ar-EG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 rtl="0"/>
            <a:r>
              <a:rPr lang="en-US" dirty="0">
                <a:latin typeface="Comic Sans MS" panose="030F0702030302020204" pitchFamily="66" charset="0"/>
              </a:rPr>
              <a:t>CPU time can be further divided into:</a:t>
            </a:r>
          </a:p>
          <a:p>
            <a:pPr marL="0" indent="0" algn="l" rtl="0">
              <a:buNone/>
            </a:pPr>
            <a:r>
              <a:rPr lang="en-US" dirty="0" smtClean="0">
                <a:latin typeface="Comic Sans MS" panose="030F0702030302020204" pitchFamily="66" charset="0"/>
              </a:rPr>
              <a:t>	– </a:t>
            </a:r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User CPU time</a:t>
            </a:r>
          </a:p>
          <a:p>
            <a:pPr marL="0" indent="0" algn="l" rtl="0">
              <a:buNone/>
            </a:pPr>
            <a:r>
              <a:rPr lang="en-US" dirty="0" smtClean="0">
                <a:latin typeface="Comic Sans MS" panose="030F0702030302020204" pitchFamily="66" charset="0"/>
              </a:rPr>
              <a:t>		• </a:t>
            </a:r>
            <a:r>
              <a:rPr lang="en-US" dirty="0">
                <a:latin typeface="Comic Sans MS" panose="030F0702030302020204" pitchFamily="66" charset="0"/>
              </a:rPr>
              <a:t>the CPU time spent in the program itself</a:t>
            </a:r>
          </a:p>
          <a:p>
            <a:pPr marL="0" indent="0" algn="l" rtl="0">
              <a:buNone/>
            </a:pPr>
            <a:r>
              <a:rPr lang="en-US" dirty="0" smtClean="0">
                <a:latin typeface="Comic Sans MS" panose="030F0702030302020204" pitchFamily="66" charset="0"/>
              </a:rPr>
              <a:t>		• </a:t>
            </a:r>
            <a:r>
              <a:rPr lang="en-US" dirty="0">
                <a:latin typeface="Comic Sans MS" panose="030F0702030302020204" pitchFamily="66" charset="0"/>
              </a:rPr>
              <a:t>expresses CPU performance</a:t>
            </a:r>
          </a:p>
          <a:p>
            <a:pPr marL="0" indent="0" algn="l" rtl="0">
              <a:buNone/>
            </a:pPr>
            <a:r>
              <a:rPr lang="en-US" dirty="0" smtClean="0">
                <a:latin typeface="Comic Sans MS" panose="030F0702030302020204" pitchFamily="66" charset="0"/>
              </a:rPr>
              <a:t>		</a:t>
            </a:r>
          </a:p>
          <a:p>
            <a:pPr marL="0" indent="0" algn="l" rtl="0">
              <a:buNone/>
            </a:pPr>
            <a:r>
              <a:rPr lang="en-US" dirty="0" smtClean="0">
                <a:latin typeface="Comic Sans MS" panose="030F0702030302020204" pitchFamily="66" charset="0"/>
              </a:rPr>
              <a:t>	– </a:t>
            </a:r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System CPU time</a:t>
            </a:r>
          </a:p>
          <a:p>
            <a:pPr marL="0" indent="0" algn="l" rtl="0">
              <a:buNone/>
            </a:pPr>
            <a:r>
              <a:rPr lang="en-US" dirty="0" smtClean="0">
                <a:latin typeface="Comic Sans MS" panose="030F0702030302020204" pitchFamily="66" charset="0"/>
              </a:rPr>
              <a:t>		• </a:t>
            </a:r>
            <a:r>
              <a:rPr lang="en-US" dirty="0">
                <a:latin typeface="Comic Sans MS" panose="030F0702030302020204" pitchFamily="66" charset="0"/>
              </a:rPr>
              <a:t>the CPU time spent in the OS performing tasks on behalf of</a:t>
            </a:r>
          </a:p>
          <a:p>
            <a:pPr marL="0" indent="0" algn="l" rtl="0">
              <a:buNone/>
            </a:pPr>
            <a:r>
              <a:rPr lang="en-US" dirty="0" smtClean="0">
                <a:latin typeface="Comic Sans MS" panose="030F0702030302020204" pitchFamily="66" charset="0"/>
              </a:rPr>
              <a:t>		the </a:t>
            </a:r>
            <a:r>
              <a:rPr lang="en-US" dirty="0">
                <a:latin typeface="Comic Sans MS" panose="030F0702030302020204" pitchFamily="66" charset="0"/>
              </a:rPr>
              <a:t>program</a:t>
            </a:r>
            <a:endParaRPr lang="ar-EG" dirty="0"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BE3E-8C20-48D0-8390-9B20034B5E28}" type="slidenum">
              <a:rPr lang="ar-EG" smtClean="0"/>
              <a:t>13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930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Exercise (1)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>
                <a:latin typeface="Comic Sans MS" panose="030F0702030302020204" pitchFamily="66" charset="0"/>
              </a:rPr>
              <a:t>Do the following changes to a computer system decrease </a:t>
            </a:r>
            <a:r>
              <a:rPr lang="en-US" dirty="0" smtClean="0">
                <a:latin typeface="Comic Sans MS" panose="030F0702030302020204" pitchFamily="66" charset="0"/>
              </a:rPr>
              <a:t>response time</a:t>
            </a:r>
            <a:r>
              <a:rPr lang="en-US" dirty="0">
                <a:latin typeface="Comic Sans MS" panose="030F0702030302020204" pitchFamily="66" charset="0"/>
              </a:rPr>
              <a:t>, increase throughput, or </a:t>
            </a:r>
            <a:r>
              <a:rPr lang="en-US" dirty="0" smtClean="0">
                <a:latin typeface="Comic Sans MS" panose="030F0702030302020204" pitchFamily="66" charset="0"/>
              </a:rPr>
              <a:t>both?</a:t>
            </a:r>
          </a:p>
          <a:p>
            <a:pPr marL="0" indent="0" algn="l" rtl="0">
              <a:buNone/>
            </a:pPr>
            <a:r>
              <a:rPr lang="en-US" dirty="0">
                <a:latin typeface="Comic Sans MS" panose="030F0702030302020204" pitchFamily="66" charset="0"/>
              </a:rPr>
              <a:t>	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Replacing the processor in a computer with a faster version</a:t>
            </a:r>
          </a:p>
          <a:p>
            <a:pPr marL="0" indent="0" algn="l" rtl="0">
              <a:buNone/>
            </a:pPr>
            <a:r>
              <a:rPr lang="en-US" dirty="0">
                <a:latin typeface="Comic Sans MS" panose="030F0702030302020204" pitchFamily="66" charset="0"/>
              </a:rPr>
              <a:t>	</a:t>
            </a:r>
            <a:r>
              <a:rPr lang="en-US" dirty="0" smtClean="0">
                <a:latin typeface="Comic Sans MS" panose="030F0702030302020204" pitchFamily="66" charset="0"/>
              </a:rPr>
              <a:t>	 </a:t>
            </a:r>
            <a:r>
              <a:rPr lang="en-US" dirty="0">
                <a:solidFill>
                  <a:srgbClr val="0070C0"/>
                </a:solidFill>
                <a:latin typeface="Comic Sans MS" panose="030F0702030302020204" pitchFamily="66" charset="0"/>
              </a:rPr>
              <a:t>Both response time and throughput are improved</a:t>
            </a:r>
            <a:endParaRPr lang="ar-EG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BE3E-8C20-48D0-8390-9B20034B5E28}" type="slidenum">
              <a:rPr lang="ar-EG" smtClean="0"/>
              <a:t>14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494453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Exercise (1</a:t>
            </a:r>
            <a:r>
              <a:rPr lang="en-US" b="1" dirty="0" smtClean="0"/>
              <a:t>) (cont.)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l" rtl="0">
              <a:buNone/>
            </a:pPr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Adding 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additional processors to a system that uses 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multiple processors 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for separate tasks, e.g., searching the WWW</a:t>
            </a:r>
          </a:p>
          <a:p>
            <a:pPr marL="0" indent="0" algn="l" rtl="0">
              <a:buNone/>
            </a:pPr>
            <a:r>
              <a:rPr lang="en-US" dirty="0">
                <a:latin typeface="Comic Sans MS" panose="030F0702030302020204" pitchFamily="66" charset="0"/>
              </a:rPr>
              <a:t>	</a:t>
            </a:r>
            <a:r>
              <a:rPr lang="en-US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• </a:t>
            </a:r>
            <a:r>
              <a:rPr lang="en-US" dirty="0">
                <a:solidFill>
                  <a:srgbClr val="0070C0"/>
                </a:solidFill>
                <a:latin typeface="Comic Sans MS" panose="030F0702030302020204" pitchFamily="66" charset="0"/>
              </a:rPr>
              <a:t>No one task gets work done faster</a:t>
            </a:r>
          </a:p>
          <a:p>
            <a:pPr marL="0" indent="0" algn="l" rtl="0">
              <a:buNone/>
            </a:pPr>
            <a:r>
              <a:rPr lang="en-US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	• </a:t>
            </a:r>
            <a:r>
              <a:rPr lang="en-US" dirty="0">
                <a:solidFill>
                  <a:srgbClr val="0070C0"/>
                </a:solidFill>
                <a:latin typeface="Comic Sans MS" panose="030F0702030302020204" pitchFamily="66" charset="0"/>
              </a:rPr>
              <a:t>Only throughput increases</a:t>
            </a:r>
          </a:p>
          <a:p>
            <a:pPr marL="0" indent="0" algn="l" rtl="0">
              <a:buNone/>
            </a:pPr>
            <a:r>
              <a:rPr lang="en-US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	• </a:t>
            </a:r>
            <a:r>
              <a:rPr lang="en-US" dirty="0">
                <a:solidFill>
                  <a:srgbClr val="0070C0"/>
                </a:solidFill>
                <a:latin typeface="Comic Sans MS" panose="030F0702030302020204" pitchFamily="66" charset="0"/>
              </a:rPr>
              <a:t>If demand for processing is as large as the throughput, </a:t>
            </a:r>
            <a:r>
              <a:rPr lang="en-US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the 	system </a:t>
            </a:r>
            <a:r>
              <a:rPr lang="en-US" dirty="0">
                <a:solidFill>
                  <a:srgbClr val="0070C0"/>
                </a:solidFill>
                <a:latin typeface="Comic Sans MS" panose="030F0702030302020204" pitchFamily="66" charset="0"/>
              </a:rPr>
              <a:t>might force requests to queue up</a:t>
            </a:r>
          </a:p>
          <a:p>
            <a:pPr marL="0" indent="0" algn="l" rtl="0">
              <a:buNone/>
            </a:pPr>
            <a:r>
              <a:rPr lang="en-US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	• </a:t>
            </a:r>
            <a:r>
              <a:rPr lang="en-US" dirty="0">
                <a:solidFill>
                  <a:srgbClr val="0070C0"/>
                </a:solidFill>
                <a:latin typeface="Comic Sans MS" panose="030F0702030302020204" pitchFamily="66" charset="0"/>
              </a:rPr>
              <a:t>In this case, increasing the throughput could also </a:t>
            </a:r>
            <a:r>
              <a:rPr lang="en-US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improve 	response </a:t>
            </a:r>
            <a:r>
              <a:rPr lang="en-US" dirty="0">
                <a:solidFill>
                  <a:srgbClr val="0070C0"/>
                </a:solidFill>
                <a:latin typeface="Comic Sans MS" panose="030F0702030302020204" pitchFamily="66" charset="0"/>
              </a:rPr>
              <a:t>time, since it would reduce the waiting time in </a:t>
            </a:r>
            <a:r>
              <a:rPr lang="en-US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the queue</a:t>
            </a:r>
            <a:endParaRPr lang="ar-EG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BE3E-8C20-48D0-8390-9B20034B5E28}" type="slidenum">
              <a:rPr lang="ar-EG" smtClean="0"/>
              <a:t>15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60266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Defining Performance</a:t>
            </a:r>
            <a:endParaRPr lang="ar-E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l" rtl="0"/>
                <a:r>
                  <a:rPr lang="en-US" dirty="0" smtClean="0">
                    <a:latin typeface="Comic Sans MS" panose="030F0702030302020204" pitchFamily="66" charset="0"/>
                  </a:rPr>
                  <a:t>To maximize performance, minimize response time or execution time </a:t>
                </a:r>
                <a:r>
                  <a:rPr lang="en-US" dirty="0">
                    <a:latin typeface="Comic Sans MS" panose="030F0702030302020204" pitchFamily="66" charset="0"/>
                  </a:rPr>
                  <a:t>for some </a:t>
                </a:r>
                <a:r>
                  <a:rPr lang="en-US" dirty="0" smtClean="0">
                    <a:latin typeface="Comic Sans MS" panose="030F0702030302020204" pitchFamily="66" charset="0"/>
                  </a:rPr>
                  <a:t>task</a:t>
                </a:r>
              </a:p>
              <a:p>
                <a:pPr marL="0" indent="0" algn="l" rtl="0">
                  <a:buNone/>
                </a:pPr>
                <a:r>
                  <a:rPr lang="en-US" dirty="0" smtClean="0"/>
                  <a:t>					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𝑷𝒆𝒓𝒇𝒐𝒓𝒎𝒂𝒏𝒄𝒆</m:t>
                    </m:r>
                    <m:r>
                      <a:rPr lang="en-US" b="1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b="1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𝑬𝒙𝒆𝒄𝒖𝒕𝒊𝒐𝒏</m:t>
                        </m:r>
                        <m:r>
                          <a:rPr lang="en-US" sz="28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𝒕𝒊𝒎𝒆</m:t>
                        </m:r>
                      </m:den>
                    </m:f>
                  </m:oMath>
                </a14:m>
                <a:endParaRPr lang="en-US" sz="2800" b="1" i="1" dirty="0" smtClean="0"/>
              </a:p>
              <a:p>
                <a:pPr algn="l" rtl="0"/>
                <a:r>
                  <a:rPr lang="en-US" dirty="0">
                    <a:latin typeface="Comic Sans MS" panose="030F0702030302020204" pitchFamily="66" charset="0"/>
                  </a:rPr>
                  <a:t>"X is n times faster than Y” means</a:t>
                </a:r>
                <a:r>
                  <a:rPr lang="en-US" dirty="0" smtClean="0">
                    <a:latin typeface="Comic Sans MS" panose="030F0702030302020204" pitchFamily="66" charset="0"/>
                  </a:rPr>
                  <a:t>:</a:t>
                </a:r>
              </a:p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𝑷𝒆𝒓𝒇𝒐𝒓𝒎𝒂𝒏𝒄𝒆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𝑷𝒆𝒓𝒇𝒐𝒓𝒎𝒂𝒏𝒄𝒆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sub>
                          </m:sSub>
                        </m:den>
                      </m:f>
                      <m:r>
                        <a:rPr lang="en-US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𝑬𝒙𝒆𝒄𝒖𝒕𝒊𝒐𝒏</m:t>
                              </m:r>
                              <m:r>
                                <a:rPr lang="en-US" b="1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𝒕𝒊𝒎𝒆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𝒚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𝑬𝒙𝒆𝒄𝒖𝒕𝒊𝒐𝒏</m:t>
                              </m:r>
                              <m:r>
                                <a:rPr lang="en-US" b="1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𝒕𝒊𝒎𝒆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sub>
                          </m:sSub>
                        </m:den>
                      </m:f>
                      <m:r>
                        <a:rPr lang="en-US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en-US" b="1" dirty="0">
                  <a:solidFill>
                    <a:schemeClr val="accent1">
                      <a:lumMod val="50000"/>
                    </a:schemeClr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44" t="-2752" r="-635"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BE3E-8C20-48D0-8390-9B20034B5E28}" type="slidenum">
              <a:rPr lang="ar-EG" smtClean="0"/>
              <a:t>16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09388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Exercise (2)</a:t>
            </a:r>
            <a:endParaRPr lang="ar-E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algn="l" rtl="0"/>
                <a:r>
                  <a:rPr lang="en-US" sz="220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If computer A runs a program in 10 seconds </a:t>
                </a:r>
                <a:r>
                  <a:rPr lang="en-US" sz="22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and computer B runs the same program in 15 seconds</a:t>
                </a:r>
              </a:p>
              <a:p>
                <a:pPr marL="0" indent="0" algn="l" rtl="0">
                  <a:buNone/>
                </a:pPr>
                <a:r>
                  <a:rPr lang="en-US" sz="2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	– How much faster is A than B</a:t>
                </a:r>
                <a:r>
                  <a:rPr lang="en-US" sz="22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?</a:t>
                </a:r>
              </a:p>
              <a:p>
                <a:pPr marL="0" indent="0" algn="l" rtl="0">
                  <a:buNone/>
                </a:pPr>
                <a:endParaRPr lang="en-US" sz="2200" dirty="0" smtClean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𝑷𝒆𝒓𝒇𝒐𝒓𝒎𝒂𝒏𝒄𝒆</m:t>
                              </m:r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𝑷𝒆𝒓𝒇𝒐𝒓𝒎𝒂𝒏𝒄𝒆</m:t>
                              </m:r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sub>
                          </m:sSub>
                        </m:den>
                      </m:f>
                      <m:r>
                        <a:rPr lang="en-US" sz="20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𝑬𝒙𝒆𝒄𝒖𝒕𝒊𝒐𝒏</m:t>
                              </m:r>
                              <m: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𝒕𝒊𝒎𝒆</m:t>
                              </m:r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𝑩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𝑬𝒙𝒆𝒄𝒖𝒕𝒊𝒐𝒏</m:t>
                              </m:r>
                              <m: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𝒕𝒊𝒎𝒆</m:t>
                              </m:r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𝑨</m:t>
                              </m:r>
                            </m:sub>
                          </m:sSub>
                        </m:den>
                      </m:f>
                      <m:r>
                        <a:rPr lang="en-US" sz="20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𝟏𝟓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  <m:r>
                        <a:rPr lang="en-US" sz="2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US" sz="2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2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US" sz="2000" b="1" dirty="0">
                  <a:solidFill>
                    <a:srgbClr val="0070C0"/>
                  </a:solidFill>
                  <a:latin typeface="Comic Sans MS" panose="030F0702030302020204" pitchFamily="66" charset="0"/>
                </a:endParaRPr>
              </a:p>
              <a:p>
                <a:pPr marL="0" indent="0" algn="l" rtl="0">
                  <a:buNone/>
                </a:pPr>
                <a:endParaRPr lang="ar-EG" sz="2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53" t="-2202" r="-318"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BE3E-8C20-48D0-8390-9B20034B5E28}" type="slidenum">
              <a:rPr lang="ar-EG" smtClean="0"/>
              <a:t>17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003855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Exercise </a:t>
            </a:r>
            <a:r>
              <a:rPr lang="en-US" b="1" dirty="0" smtClean="0"/>
              <a:t>(3)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200" dirty="0">
                <a:solidFill>
                  <a:schemeClr val="tx1"/>
                </a:solidFill>
                <a:latin typeface="Comic Sans MS" panose="030F0702030302020204" pitchFamily="66" charset="0"/>
              </a:rPr>
              <a:t>Computer C’s performance is 4 times faster than the performance of computer B, which runs a given application in 28 </a:t>
            </a:r>
            <a:r>
              <a:rPr lang="en-US" sz="2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seconds</a:t>
            </a:r>
          </a:p>
          <a:p>
            <a:pPr algn="l" rtl="0"/>
            <a:endParaRPr lang="en-US" sz="22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 algn="l" rtl="0">
              <a:buNone/>
            </a:pPr>
            <a:r>
              <a:rPr lang="en-US" sz="2200" dirty="0">
                <a:solidFill>
                  <a:schemeClr val="tx1"/>
                </a:solidFill>
                <a:latin typeface="Comic Sans MS" panose="030F0702030302020204" pitchFamily="66" charset="0"/>
              </a:rPr>
              <a:t>	</a:t>
            </a:r>
            <a:r>
              <a:rPr lang="en-US" sz="2200" dirty="0">
                <a:solidFill>
                  <a:srgbClr val="FF0000"/>
                </a:solidFill>
                <a:latin typeface="Comic Sans MS" panose="030F0702030302020204" pitchFamily="66" charset="0"/>
              </a:rPr>
              <a:t>– How long will computer C take to run that application?</a:t>
            </a:r>
            <a:endParaRPr lang="ar-EG" sz="2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BE3E-8C20-48D0-8390-9B20034B5E28}" type="slidenum">
              <a:rPr lang="ar-EG" smtClean="0"/>
              <a:t>18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37554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Exercise (3)</a:t>
            </a:r>
            <a:endParaRPr lang="ar-E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4460" y="2674961"/>
            <a:ext cx="7697337" cy="313898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BE3E-8C20-48D0-8390-9B20034B5E28}" type="slidenum">
              <a:rPr lang="ar-EG" smtClean="0"/>
              <a:t>19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512276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Instruction Set Architecture (ISA)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 rtl="0"/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Instruction Set Architecture (ISA)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,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dirty="0">
                <a:latin typeface="Comic Sans MS" panose="030F0702030302020204" pitchFamily="66" charset="0"/>
              </a:rPr>
              <a:t>or simply </a:t>
            </a:r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Architecture</a:t>
            </a:r>
            <a:r>
              <a:rPr lang="en-US" dirty="0">
                <a:latin typeface="Comic Sans MS" panose="030F0702030302020204" pitchFamily="66" charset="0"/>
              </a:rPr>
              <a:t>, of </a:t>
            </a:r>
            <a:r>
              <a:rPr lang="en-US" dirty="0" smtClean="0">
                <a:latin typeface="Comic Sans MS" panose="030F0702030302020204" pitchFamily="66" charset="0"/>
              </a:rPr>
              <a:t>a computer </a:t>
            </a:r>
            <a:r>
              <a:rPr lang="en-US" dirty="0">
                <a:latin typeface="Comic Sans MS" panose="030F0702030302020204" pitchFamily="66" charset="0"/>
              </a:rPr>
              <a:t>is </a:t>
            </a:r>
            <a:r>
              <a:rPr lang="en-US" dirty="0" smtClean="0">
                <a:latin typeface="Comic Sans MS" panose="030F0702030302020204" pitchFamily="66" charset="0"/>
              </a:rPr>
              <a:t>the interface </a:t>
            </a:r>
            <a:r>
              <a:rPr lang="en-US" dirty="0">
                <a:latin typeface="Comic Sans MS" panose="030F0702030302020204" pitchFamily="66" charset="0"/>
              </a:rPr>
              <a:t>between the hardware and </a:t>
            </a:r>
            <a:r>
              <a:rPr lang="en-US" dirty="0" smtClean="0">
                <a:latin typeface="Comic Sans MS" panose="030F0702030302020204" pitchFamily="66" charset="0"/>
              </a:rPr>
              <a:t>the lowest-level software</a:t>
            </a:r>
          </a:p>
          <a:p>
            <a:pPr algn="just" rtl="0"/>
            <a:r>
              <a:rPr lang="en-US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ISA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en-US" dirty="0">
                <a:latin typeface="Comic Sans MS" panose="030F0702030302020204" pitchFamily="66" charset="0"/>
              </a:rPr>
              <a:t>encompasses all the information necessary for programmers </a:t>
            </a:r>
            <a:r>
              <a:rPr lang="en-US" dirty="0" smtClean="0">
                <a:latin typeface="Comic Sans MS" panose="030F0702030302020204" pitchFamily="66" charset="0"/>
              </a:rPr>
              <a:t>to write </a:t>
            </a:r>
            <a:r>
              <a:rPr lang="en-US" dirty="0">
                <a:latin typeface="Comic Sans MS" panose="030F0702030302020204" pitchFamily="66" charset="0"/>
              </a:rPr>
              <a:t>a machine language program that will run correctly, </a:t>
            </a:r>
            <a:r>
              <a:rPr lang="en-US" dirty="0" smtClean="0">
                <a:latin typeface="Comic Sans MS" panose="030F0702030302020204" pitchFamily="66" charset="0"/>
              </a:rPr>
              <a:t>including </a:t>
            </a:r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instructions</a:t>
            </a:r>
            <a:r>
              <a:rPr lang="en-US" dirty="0">
                <a:latin typeface="Comic Sans MS" panose="030F0702030302020204" pitchFamily="66" charset="0"/>
              </a:rPr>
              <a:t>, registers, memory access, I/O devices, etc</a:t>
            </a:r>
            <a:r>
              <a:rPr lang="en-US" dirty="0" smtClean="0">
                <a:latin typeface="Comic Sans MS" panose="030F0702030302020204" pitchFamily="66" charset="0"/>
              </a:rPr>
              <a:t>.</a:t>
            </a:r>
          </a:p>
          <a:p>
            <a:pPr algn="l" rtl="0"/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ISA</a:t>
            </a:r>
            <a:r>
              <a:rPr lang="en-US" dirty="0">
                <a:latin typeface="Comic Sans MS" panose="030F0702030302020204" pitchFamily="66" charset="0"/>
              </a:rPr>
              <a:t> allows computer designers to talk about functions </a:t>
            </a:r>
            <a:r>
              <a:rPr lang="en-US" dirty="0" smtClean="0">
                <a:latin typeface="Comic Sans MS" panose="030F0702030302020204" pitchFamily="66" charset="0"/>
              </a:rPr>
              <a:t>independently from </a:t>
            </a:r>
            <a:r>
              <a:rPr lang="en-US" dirty="0">
                <a:latin typeface="Comic Sans MS" panose="030F0702030302020204" pitchFamily="66" charset="0"/>
              </a:rPr>
              <a:t>the hardware that performs them</a:t>
            </a:r>
            <a:endParaRPr lang="ar-EG" dirty="0"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BE3E-8C20-48D0-8390-9B20034B5E28}" type="slidenum">
              <a:rPr lang="ar-EG" smtClean="0"/>
              <a:t>2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5706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Clock Cycle</a:t>
            </a:r>
            <a:endParaRPr lang="ar-EG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374710"/>
            <a:ext cx="9601196" cy="3460214"/>
          </a:xfrm>
        </p:spPr>
        <p:txBody>
          <a:bodyPr/>
          <a:lstStyle/>
          <a:p>
            <a:pPr algn="l" rtl="0"/>
            <a:r>
              <a:rPr lang="en-US" dirty="0">
                <a:latin typeface="Comic Sans MS" panose="030F0702030302020204" pitchFamily="66" charset="0"/>
              </a:rPr>
              <a:t>Clock cycles indicate when events take place in the </a:t>
            </a:r>
            <a:r>
              <a:rPr lang="en-US" dirty="0" smtClean="0">
                <a:latin typeface="Comic Sans MS" panose="030F0702030302020204" pitchFamily="66" charset="0"/>
              </a:rPr>
              <a:t>hardware</a:t>
            </a:r>
          </a:p>
          <a:p>
            <a:pPr algn="l" rtl="0"/>
            <a:r>
              <a:rPr lang="en-US" dirty="0" smtClean="0">
                <a:latin typeface="Comic Sans MS" panose="030F0702030302020204" pitchFamily="66" charset="0"/>
              </a:rPr>
              <a:t>Instead of reporting execution time in seconds, we often use cycles </a:t>
            </a:r>
          </a:p>
          <a:p>
            <a:pPr algn="l" rtl="0"/>
            <a:r>
              <a:rPr lang="en-US" dirty="0" smtClean="0">
                <a:latin typeface="Comic Sans MS" panose="030F0702030302020204" pitchFamily="66" charset="0"/>
              </a:rPr>
              <a:t>We </a:t>
            </a:r>
            <a:r>
              <a:rPr lang="en-US" dirty="0">
                <a:latin typeface="Comic Sans MS" panose="030F0702030302020204" pitchFamily="66" charset="0"/>
              </a:rPr>
              <a:t>can count the number of CPU clock cycles for a </a:t>
            </a:r>
            <a:r>
              <a:rPr lang="en-US" dirty="0" smtClean="0">
                <a:latin typeface="Comic Sans MS" panose="030F0702030302020204" pitchFamily="66" charset="0"/>
              </a:rPr>
              <a:t>program</a:t>
            </a:r>
          </a:p>
          <a:p>
            <a:pPr algn="l" rtl="0"/>
            <a:r>
              <a:rPr lang="en-US" dirty="0">
                <a:latin typeface="Comic Sans MS" panose="030F0702030302020204" pitchFamily="66" charset="0"/>
              </a:rPr>
              <a:t>Clock rate (clock cycles per second in MHz or GHz) is inverse of clock cycle time (clock period)</a:t>
            </a:r>
            <a:endParaRPr lang="ar-EG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1190" y="5426838"/>
            <a:ext cx="6741994" cy="93301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BE3E-8C20-48D0-8390-9B20034B5E28}" type="slidenum">
              <a:rPr lang="ar-EG" smtClean="0"/>
              <a:t>20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45254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Clock Cycle vs. Clock Rate</a:t>
            </a:r>
            <a:endParaRPr lang="ar-EG" b="1" dirty="0"/>
          </a:p>
        </p:txBody>
      </p:sp>
      <p:sp>
        <p:nvSpPr>
          <p:cNvPr id="4" name="Text Box 22"/>
          <p:cNvSpPr txBox="1">
            <a:spLocks noChangeArrowheads="1"/>
          </p:cNvSpPr>
          <p:nvPr/>
        </p:nvSpPr>
        <p:spPr bwMode="auto">
          <a:xfrm>
            <a:off x="2959288" y="2770495"/>
            <a:ext cx="6607791" cy="31700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2000" dirty="0">
                <a:solidFill>
                  <a:schemeClr val="tx1"/>
                </a:solidFill>
              </a:rPr>
              <a:t>          </a:t>
            </a:r>
            <a:r>
              <a:rPr lang="en-US" sz="2000" b="1" dirty="0">
                <a:solidFill>
                  <a:schemeClr val="tx1"/>
                </a:solidFill>
              </a:rPr>
              <a:t>10 </a:t>
            </a:r>
            <a:r>
              <a:rPr lang="en-US" sz="2000" b="1" dirty="0" err="1">
                <a:solidFill>
                  <a:schemeClr val="tx1"/>
                </a:solidFill>
              </a:rPr>
              <a:t>nsec</a:t>
            </a:r>
            <a:r>
              <a:rPr lang="en-US" sz="2000" b="1" dirty="0">
                <a:solidFill>
                  <a:schemeClr val="tx1"/>
                </a:solidFill>
              </a:rPr>
              <a:t> clock cycle  =&gt;  100 MHz clock rate</a:t>
            </a:r>
          </a:p>
          <a:p>
            <a:pPr algn="l" rtl="0">
              <a:spcBef>
                <a:spcPct val="50000"/>
              </a:spcBef>
            </a:pPr>
            <a:r>
              <a:rPr lang="en-US" sz="2000" b="1" dirty="0">
                <a:solidFill>
                  <a:schemeClr val="tx1"/>
                </a:solidFill>
              </a:rPr>
              <a:t>           </a:t>
            </a:r>
            <a:r>
              <a:rPr lang="en-US" sz="2000" b="1" dirty="0" smtClean="0">
                <a:solidFill>
                  <a:schemeClr val="tx1"/>
                </a:solidFill>
              </a:rPr>
              <a:t>5 </a:t>
            </a:r>
            <a:r>
              <a:rPr lang="en-US" sz="2000" b="1" dirty="0" err="1">
                <a:solidFill>
                  <a:schemeClr val="tx1"/>
                </a:solidFill>
              </a:rPr>
              <a:t>nsec</a:t>
            </a:r>
            <a:r>
              <a:rPr lang="en-US" sz="2000" b="1" dirty="0">
                <a:solidFill>
                  <a:schemeClr val="tx1"/>
                </a:solidFill>
              </a:rPr>
              <a:t> clock cycle  =&gt;  200 MHz clock rate</a:t>
            </a:r>
          </a:p>
          <a:p>
            <a:pPr algn="l" rtl="0">
              <a:spcBef>
                <a:spcPct val="50000"/>
              </a:spcBef>
            </a:pPr>
            <a:r>
              <a:rPr lang="en-US" sz="2000" b="1" dirty="0">
                <a:solidFill>
                  <a:schemeClr val="tx1"/>
                </a:solidFill>
              </a:rPr>
              <a:t>           </a:t>
            </a:r>
            <a:r>
              <a:rPr lang="en-US" sz="2000" b="1" dirty="0" smtClean="0">
                <a:solidFill>
                  <a:schemeClr val="tx1"/>
                </a:solidFill>
              </a:rPr>
              <a:t>2 </a:t>
            </a:r>
            <a:r>
              <a:rPr lang="en-US" sz="2000" b="1" dirty="0" err="1">
                <a:solidFill>
                  <a:schemeClr val="tx1"/>
                </a:solidFill>
              </a:rPr>
              <a:t>nsec</a:t>
            </a:r>
            <a:r>
              <a:rPr lang="en-US" sz="2000" b="1" dirty="0">
                <a:solidFill>
                  <a:schemeClr val="tx1"/>
                </a:solidFill>
              </a:rPr>
              <a:t> clock cycle  =&gt;  500 MHz clock rate</a:t>
            </a:r>
          </a:p>
          <a:p>
            <a:pPr algn="l" rtl="0">
              <a:spcBef>
                <a:spcPct val="50000"/>
              </a:spcBef>
            </a:pPr>
            <a:r>
              <a:rPr lang="en-US" sz="2000" b="1" dirty="0">
                <a:solidFill>
                  <a:schemeClr val="tx1"/>
                </a:solidFill>
              </a:rPr>
              <a:t>  </a:t>
            </a:r>
            <a:r>
              <a:rPr lang="en-US" sz="2000" b="1" dirty="0"/>
              <a:t> </a:t>
            </a:r>
            <a:r>
              <a:rPr lang="en-US" sz="2000" b="1" dirty="0" smtClean="0"/>
              <a:t>        </a:t>
            </a:r>
            <a:r>
              <a:rPr lang="en-US" sz="2000" b="1" dirty="0" smtClean="0">
                <a:solidFill>
                  <a:schemeClr val="tx1"/>
                </a:solidFill>
              </a:rPr>
              <a:t>1 </a:t>
            </a:r>
            <a:r>
              <a:rPr lang="en-US" sz="2000" b="1" dirty="0" err="1">
                <a:solidFill>
                  <a:schemeClr val="tx1"/>
                </a:solidFill>
              </a:rPr>
              <a:t>nsec</a:t>
            </a:r>
            <a:r>
              <a:rPr lang="en-US" sz="2000" b="1" dirty="0">
                <a:solidFill>
                  <a:schemeClr val="tx1"/>
                </a:solidFill>
              </a:rPr>
              <a:t> (10</a:t>
            </a:r>
            <a:r>
              <a:rPr lang="en-US" sz="2000" b="1" baseline="30000" dirty="0">
                <a:solidFill>
                  <a:schemeClr val="tx1"/>
                </a:solidFill>
              </a:rPr>
              <a:t>-9</a:t>
            </a:r>
            <a:r>
              <a:rPr lang="en-US" sz="2000" b="1" dirty="0">
                <a:solidFill>
                  <a:schemeClr val="tx1"/>
                </a:solidFill>
              </a:rPr>
              <a:t>) clock cycle   =&gt;  1 GHz (10</a:t>
            </a:r>
            <a:r>
              <a:rPr lang="en-US" sz="2000" b="1" baseline="30000" dirty="0">
                <a:solidFill>
                  <a:schemeClr val="tx1"/>
                </a:solidFill>
              </a:rPr>
              <a:t>9</a:t>
            </a:r>
            <a:r>
              <a:rPr lang="en-US" sz="2000" b="1" dirty="0">
                <a:solidFill>
                  <a:schemeClr val="tx1"/>
                </a:solidFill>
              </a:rPr>
              <a:t>) clock rate</a:t>
            </a:r>
          </a:p>
          <a:p>
            <a:pPr algn="l" rtl="0">
              <a:spcBef>
                <a:spcPct val="50000"/>
              </a:spcBef>
            </a:pPr>
            <a:r>
              <a:rPr lang="en-US" sz="2000" b="1" dirty="0">
                <a:solidFill>
                  <a:schemeClr val="tx1"/>
                </a:solidFill>
              </a:rPr>
              <a:t>        </a:t>
            </a:r>
            <a:r>
              <a:rPr lang="en-US" sz="2000" b="1" dirty="0" smtClean="0">
                <a:solidFill>
                  <a:schemeClr val="tx1"/>
                </a:solidFill>
              </a:rPr>
              <a:t>   500 </a:t>
            </a:r>
            <a:r>
              <a:rPr lang="en-US" sz="2000" b="1" dirty="0" err="1">
                <a:solidFill>
                  <a:schemeClr val="tx1"/>
                </a:solidFill>
              </a:rPr>
              <a:t>psec</a:t>
            </a:r>
            <a:r>
              <a:rPr lang="en-US" sz="2000" b="1" dirty="0">
                <a:solidFill>
                  <a:schemeClr val="tx1"/>
                </a:solidFill>
              </a:rPr>
              <a:t> clock cycle  =&gt;   2 GHz clock rate</a:t>
            </a:r>
          </a:p>
          <a:p>
            <a:pPr algn="l" rtl="0">
              <a:spcBef>
                <a:spcPct val="50000"/>
              </a:spcBef>
            </a:pPr>
            <a:r>
              <a:rPr lang="en-US" sz="2000" b="1" dirty="0">
                <a:solidFill>
                  <a:schemeClr val="tx1"/>
                </a:solidFill>
              </a:rPr>
              <a:t>       </a:t>
            </a:r>
            <a:r>
              <a:rPr lang="en-US" sz="2000" b="1" dirty="0" smtClean="0">
                <a:solidFill>
                  <a:schemeClr val="tx1"/>
                </a:solidFill>
              </a:rPr>
              <a:t>    </a:t>
            </a:r>
            <a:r>
              <a:rPr lang="en-US" sz="2000" b="1" dirty="0">
                <a:solidFill>
                  <a:schemeClr val="tx1"/>
                </a:solidFill>
              </a:rPr>
              <a:t>250 </a:t>
            </a:r>
            <a:r>
              <a:rPr lang="en-US" sz="2000" b="1" dirty="0" err="1">
                <a:solidFill>
                  <a:schemeClr val="tx1"/>
                </a:solidFill>
              </a:rPr>
              <a:t>psec</a:t>
            </a:r>
            <a:r>
              <a:rPr lang="en-US" sz="2000" b="1" dirty="0">
                <a:solidFill>
                  <a:schemeClr val="tx1"/>
                </a:solidFill>
              </a:rPr>
              <a:t> clock cycle  =&gt;   4 GHz clock rate</a:t>
            </a:r>
          </a:p>
          <a:p>
            <a:pPr algn="l" rtl="0">
              <a:spcBef>
                <a:spcPct val="50000"/>
              </a:spcBef>
            </a:pPr>
            <a:r>
              <a:rPr lang="en-US" sz="2000" b="1" dirty="0">
                <a:solidFill>
                  <a:schemeClr val="tx1"/>
                </a:solidFill>
              </a:rPr>
              <a:t>        </a:t>
            </a:r>
            <a:r>
              <a:rPr lang="en-US" sz="2000" b="1" dirty="0" smtClean="0">
                <a:solidFill>
                  <a:schemeClr val="tx1"/>
                </a:solidFill>
              </a:rPr>
              <a:t>   200 </a:t>
            </a:r>
            <a:r>
              <a:rPr lang="en-US" sz="2000" b="1" dirty="0" err="1">
                <a:solidFill>
                  <a:schemeClr val="tx1"/>
                </a:solidFill>
              </a:rPr>
              <a:t>psec</a:t>
            </a:r>
            <a:r>
              <a:rPr lang="en-US" sz="2000" b="1" dirty="0">
                <a:solidFill>
                  <a:schemeClr val="tx1"/>
                </a:solidFill>
              </a:rPr>
              <a:t> clock cycle  =&gt;   5 GHz clock rate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BE3E-8C20-48D0-8390-9B20034B5E28}" type="slidenum">
              <a:rPr lang="ar-EG" smtClean="0"/>
              <a:t>21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686886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Clock Cycles Per Instruction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 rtl="0"/>
            <a:r>
              <a:rPr lang="en-US" dirty="0">
                <a:latin typeface="Comic Sans MS" panose="030F0702030302020204" pitchFamily="66" charset="0"/>
              </a:rPr>
              <a:t>Different instructions take different amounts of time depending </a:t>
            </a:r>
            <a:r>
              <a:rPr lang="en-US" dirty="0" smtClean="0">
                <a:latin typeface="Comic Sans MS" panose="030F0702030302020204" pitchFamily="66" charset="0"/>
              </a:rPr>
              <a:t>on what </a:t>
            </a:r>
            <a:r>
              <a:rPr lang="en-US" dirty="0">
                <a:latin typeface="Comic Sans MS" panose="030F0702030302020204" pitchFamily="66" charset="0"/>
              </a:rPr>
              <a:t>they do:</a:t>
            </a:r>
          </a:p>
          <a:p>
            <a:pPr marL="0" indent="0" algn="l" rtl="0">
              <a:buNone/>
            </a:pPr>
            <a:r>
              <a:rPr lang="en-US" dirty="0" smtClean="0">
                <a:latin typeface="Comic Sans MS" panose="030F0702030302020204" pitchFamily="66" charset="0"/>
              </a:rPr>
              <a:t>	– </a:t>
            </a:r>
            <a:r>
              <a:rPr lang="en-US" dirty="0">
                <a:latin typeface="Comic Sans MS" panose="030F0702030302020204" pitchFamily="66" charset="0"/>
              </a:rPr>
              <a:t>Multiplication takes more time than addition</a:t>
            </a:r>
          </a:p>
          <a:p>
            <a:pPr marL="0" indent="0" algn="l" rtl="0">
              <a:buNone/>
            </a:pPr>
            <a:r>
              <a:rPr lang="en-US" dirty="0" smtClean="0">
                <a:latin typeface="Comic Sans MS" panose="030F0702030302020204" pitchFamily="66" charset="0"/>
              </a:rPr>
              <a:t>	– </a:t>
            </a:r>
            <a:r>
              <a:rPr lang="en-US" dirty="0">
                <a:latin typeface="Comic Sans MS" panose="030F0702030302020204" pitchFamily="66" charset="0"/>
              </a:rPr>
              <a:t>Floating point operations take longer than integer ones</a:t>
            </a:r>
          </a:p>
          <a:p>
            <a:pPr marL="0" indent="0" algn="l" rtl="0">
              <a:buNone/>
            </a:pPr>
            <a:r>
              <a:rPr lang="en-US" dirty="0" smtClean="0">
                <a:latin typeface="Comic Sans MS" panose="030F0702030302020204" pitchFamily="66" charset="0"/>
              </a:rPr>
              <a:t>	– </a:t>
            </a:r>
            <a:r>
              <a:rPr lang="en-US" dirty="0">
                <a:latin typeface="Comic Sans MS" panose="030F0702030302020204" pitchFamily="66" charset="0"/>
              </a:rPr>
              <a:t>Accessing memory takes more time than accessing registers</a:t>
            </a:r>
          </a:p>
          <a:p>
            <a:pPr algn="l" rtl="0"/>
            <a:r>
              <a:rPr lang="en-US" dirty="0" smtClean="0">
                <a:latin typeface="Comic Sans MS" panose="030F0702030302020204" pitchFamily="66" charset="0"/>
              </a:rPr>
              <a:t>Instructions </a:t>
            </a:r>
            <a:r>
              <a:rPr lang="en-US" dirty="0">
                <a:latin typeface="Comic Sans MS" panose="030F0702030302020204" pitchFamily="66" charset="0"/>
              </a:rPr>
              <a:t>can be divided into classes of similar instructions </a:t>
            </a:r>
            <a:endParaRPr lang="en-US" dirty="0" smtClean="0">
              <a:latin typeface="Comic Sans MS" panose="030F0702030302020204" pitchFamily="66" charset="0"/>
            </a:endParaRPr>
          </a:p>
          <a:p>
            <a:pPr algn="l" rtl="0"/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en-US" dirty="0">
                <a:latin typeface="Comic Sans MS" panose="030F0702030302020204" pitchFamily="66" charset="0"/>
              </a:rPr>
              <a:t>Instructions in the same class have the same </a:t>
            </a:r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Clock cycles </a:t>
            </a:r>
            <a:r>
              <a:rPr lang="en-US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Per Instruction </a:t>
            </a:r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(CPI)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dirty="0">
                <a:latin typeface="Comic Sans MS" panose="030F0702030302020204" pitchFamily="66" charset="0"/>
              </a:rPr>
              <a:t>value</a:t>
            </a:r>
            <a:endParaRPr lang="ar-EG" dirty="0"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BE3E-8C20-48D0-8390-9B20034B5E28}" type="slidenum">
              <a:rPr lang="ar-EG" smtClean="0"/>
              <a:t>22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92430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CPU Clock Cycle</a:t>
            </a:r>
            <a:endParaRPr lang="ar-EG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 algn="l" rtl="0"/>
                <a:r>
                  <a:rPr lang="en-US" sz="2200" dirty="0">
                    <a:latin typeface="Comic Sans MS" panose="030F0702030302020204" pitchFamily="66" charset="0"/>
                  </a:rPr>
                  <a:t>Total CPU clock cycles for a certain program can be calculated by looking at various instruction classes and their individual CPIs</a:t>
                </a:r>
              </a:p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𝑪𝑷𝑼</m:t>
                      </m:r>
                      <m:r>
                        <a:rPr lang="en-US" b="1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𝒄𝒍𝒐𝒄𝒌</m:t>
                      </m:r>
                      <m:r>
                        <a:rPr lang="en-US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𝒄𝒚𝒄𝒍𝒆𝒔</m:t>
                      </m:r>
                      <m:r>
                        <a:rPr lang="en-US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𝒇𝒐𝒓</m:t>
                      </m:r>
                      <m:r>
                        <a:rPr lang="en-US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𝒑𝒓𝒐𝒈𝒓𝒂𝒎</m:t>
                      </m:r>
                      <m:r>
                        <a:rPr lang="en-US" b="1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nary>
                        <m:naryPr>
                          <m:chr m:val="∑"/>
                          <m:ctrlPr>
                            <a:rPr lang="en-US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  <m:e>
                          <m:r>
                            <a:rPr lang="en-US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𝑪𝑷𝑰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∗ </m:t>
                          </m:r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b="1" dirty="0" smtClean="0"/>
              </a:p>
              <a:p>
                <a:pPr marL="0" indent="0" algn="l" rtl="0">
                  <a:buNone/>
                </a:pPr>
                <a:r>
                  <a:rPr lang="en-US" dirty="0" smtClean="0"/>
                  <a:t>	– </a:t>
                </a:r>
                <a:r>
                  <a:rPr lang="en-US" sz="2200" dirty="0" err="1">
                    <a:latin typeface="Comic Sans MS" panose="030F0702030302020204" pitchFamily="66" charset="0"/>
                  </a:rPr>
                  <a:t>CPIi</a:t>
                </a:r>
                <a:r>
                  <a:rPr lang="en-US" sz="2200" dirty="0">
                    <a:latin typeface="Comic Sans MS" panose="030F0702030302020204" pitchFamily="66" charset="0"/>
                  </a:rPr>
                  <a:t> is the clock cycles per instruction for class </a:t>
                </a:r>
                <a:r>
                  <a:rPr lang="en-US" sz="2200" dirty="0" err="1">
                    <a:latin typeface="Comic Sans MS" panose="030F0702030302020204" pitchFamily="66" charset="0"/>
                  </a:rPr>
                  <a:t>i</a:t>
                </a:r>
                <a:r>
                  <a:rPr lang="en-US" sz="2200" dirty="0">
                    <a:latin typeface="Comic Sans MS" panose="030F0702030302020204" pitchFamily="66" charset="0"/>
                  </a:rPr>
                  <a:t> (integer number),</a:t>
                </a:r>
              </a:p>
              <a:p>
                <a:pPr marL="0" indent="0" algn="l" rtl="0">
                  <a:buNone/>
                </a:pPr>
                <a:r>
                  <a:rPr lang="en-US" sz="2200" dirty="0">
                    <a:latin typeface="Comic Sans MS" panose="030F0702030302020204" pitchFamily="66" charset="0"/>
                  </a:rPr>
                  <a:t>	– Ci is the count of instructions executed from class </a:t>
                </a:r>
                <a:r>
                  <a:rPr lang="en-US" sz="2200" dirty="0" err="1">
                    <a:latin typeface="Comic Sans MS" panose="030F0702030302020204" pitchFamily="66" charset="0"/>
                  </a:rPr>
                  <a:t>i</a:t>
                </a:r>
                <a:r>
                  <a:rPr lang="en-US" sz="2200" dirty="0">
                    <a:latin typeface="Comic Sans MS" panose="030F0702030302020204" pitchFamily="66" charset="0"/>
                  </a:rPr>
                  <a:t>, and</a:t>
                </a:r>
              </a:p>
              <a:p>
                <a:pPr marL="0" indent="0" algn="l" rtl="0">
                  <a:buNone/>
                </a:pPr>
                <a:r>
                  <a:rPr lang="en-US" sz="2200" dirty="0">
                    <a:latin typeface="Comic Sans MS" panose="030F0702030302020204" pitchFamily="66" charset="0"/>
                  </a:rPr>
                  <a:t>	– n is the number of instruction classes</a:t>
                </a:r>
                <a:endParaRPr lang="ar-EG" sz="2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62" t="-1651"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BE3E-8C20-48D0-8390-9B20034B5E28}" type="slidenum">
              <a:rPr lang="ar-EG" smtClean="0"/>
              <a:t>23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45182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CPU </a:t>
            </a:r>
            <a:r>
              <a:rPr lang="en-US" b="1" dirty="0" smtClean="0"/>
              <a:t>Time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>
                <a:latin typeface="Comic Sans MS" panose="030F0702030302020204" pitchFamily="66" charset="0"/>
              </a:rPr>
              <a:t>The CPU time for a program can be expressed in two ways</a:t>
            </a:r>
            <a:r>
              <a:rPr lang="en-US" dirty="0" smtClean="0">
                <a:latin typeface="Comic Sans MS" panose="030F0702030302020204" pitchFamily="66" charset="0"/>
              </a:rPr>
              <a:t>:</a:t>
            </a:r>
          </a:p>
          <a:p>
            <a:pPr algn="l" rtl="0"/>
            <a:endParaRPr lang="ar-E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2824" y="3193576"/>
            <a:ext cx="7206018" cy="240200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BE3E-8C20-48D0-8390-9B20034B5E28}" type="slidenum">
              <a:rPr lang="ar-EG" smtClean="0"/>
              <a:t>24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0156226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Exercise(4)</a:t>
            </a:r>
            <a:endParaRPr lang="ar-EG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0"/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A program runs on computer A with a 2 GHz clock in 10 seconds.  What clock rate must a computer B run at to run this program in 6 seconds?  Unfortunately, to accomplish this, computer B will require 1.2 times as many clock cycles as computer A to run the program.</a:t>
            </a:r>
          </a:p>
          <a:p>
            <a:pPr algn="just" rtl="0"/>
            <a:endParaRPr lang="ar-EG" dirty="0"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BE3E-8C20-48D0-8390-9B20034B5E28}" type="slidenum">
              <a:rPr lang="ar-EG" smtClean="0"/>
              <a:t>25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5908032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Exercise(4)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>
              <a:buNone/>
            </a:pPr>
            <a:r>
              <a:rPr lang="en-US" dirty="0">
                <a:solidFill>
                  <a:schemeClr val="tx1"/>
                </a:solidFill>
              </a:rPr>
              <a:t>  </a:t>
            </a:r>
            <a:endParaRPr lang="ar-E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8926" y="2556932"/>
            <a:ext cx="8625384" cy="347537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BE3E-8C20-48D0-8390-9B20034B5E28}" type="slidenum">
              <a:rPr lang="ar-EG" smtClean="0"/>
              <a:t>26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19172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Instruction Set Architecture (ISA</a:t>
            </a:r>
            <a:r>
              <a:rPr lang="en-US" b="1" dirty="0" smtClean="0"/>
              <a:t>) (cont.)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0"/>
            <a:r>
              <a:rPr lang="en-US" sz="2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Application Binary Interface (ABI) </a:t>
            </a:r>
            <a:r>
              <a:rPr lang="en-US" sz="2200" dirty="0">
                <a:latin typeface="Comic Sans MS" panose="030F0702030302020204" pitchFamily="66" charset="0"/>
              </a:rPr>
              <a:t>is the combination of the </a:t>
            </a:r>
            <a:r>
              <a:rPr lang="en-US" sz="2200" dirty="0" smtClean="0">
                <a:latin typeface="Comic Sans MS" panose="030F0702030302020204" pitchFamily="66" charset="0"/>
              </a:rPr>
              <a:t>basic instruction </a:t>
            </a:r>
            <a:r>
              <a:rPr lang="en-US" sz="2200" dirty="0">
                <a:latin typeface="Comic Sans MS" panose="030F0702030302020204" pitchFamily="66" charset="0"/>
              </a:rPr>
              <a:t>set and the OS interface provided for </a:t>
            </a:r>
            <a:r>
              <a:rPr lang="en-US" sz="2200" dirty="0" smtClean="0">
                <a:latin typeface="Comic Sans MS" panose="030F0702030302020204" pitchFamily="66" charset="0"/>
              </a:rPr>
              <a:t>application programmers</a:t>
            </a:r>
            <a:endParaRPr lang="en-US" sz="2200" dirty="0">
              <a:latin typeface="Comic Sans MS" panose="030F0702030302020204" pitchFamily="66" charset="0"/>
            </a:endParaRPr>
          </a:p>
          <a:p>
            <a:pPr algn="just" rtl="0"/>
            <a:r>
              <a:rPr lang="en-US" sz="2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ABI</a:t>
            </a:r>
            <a:r>
              <a:rPr lang="en-US" sz="2200" dirty="0" smtClean="0">
                <a:latin typeface="Comic Sans MS" panose="030F0702030302020204" pitchFamily="66" charset="0"/>
              </a:rPr>
              <a:t> </a:t>
            </a:r>
            <a:r>
              <a:rPr lang="en-US" sz="2200" dirty="0">
                <a:latin typeface="Comic Sans MS" panose="030F0702030302020204" pitchFamily="66" charset="0"/>
              </a:rPr>
              <a:t>is the user portion of the instruction set plus the OS interfaces </a:t>
            </a:r>
            <a:r>
              <a:rPr lang="en-US" sz="2200" dirty="0" smtClean="0">
                <a:latin typeface="Comic Sans MS" panose="030F0702030302020204" pitchFamily="66" charset="0"/>
              </a:rPr>
              <a:t>used by </a:t>
            </a:r>
            <a:r>
              <a:rPr lang="en-US" sz="2200" dirty="0">
                <a:latin typeface="Comic Sans MS" panose="030F0702030302020204" pitchFamily="66" charset="0"/>
              </a:rPr>
              <a:t>application programmers</a:t>
            </a:r>
          </a:p>
          <a:p>
            <a:pPr algn="just" rtl="0"/>
            <a:r>
              <a:rPr lang="en-US" sz="2200" dirty="0" smtClean="0">
                <a:latin typeface="Comic Sans MS" panose="030F0702030302020204" pitchFamily="66" charset="0"/>
              </a:rPr>
              <a:t>Binary </a:t>
            </a:r>
            <a:r>
              <a:rPr lang="en-US" sz="2200" dirty="0">
                <a:latin typeface="Comic Sans MS" panose="030F0702030302020204" pitchFamily="66" charset="0"/>
              </a:rPr>
              <a:t>compatibility is extraordinarily important! It enables upgrading </a:t>
            </a:r>
            <a:r>
              <a:rPr lang="en-US" sz="2200" dirty="0" smtClean="0">
                <a:latin typeface="Comic Sans MS" panose="030F0702030302020204" pitchFamily="66" charset="0"/>
              </a:rPr>
              <a:t>the computer </a:t>
            </a:r>
            <a:r>
              <a:rPr lang="en-US" sz="2200" dirty="0">
                <a:latin typeface="Comic Sans MS" panose="030F0702030302020204" pitchFamily="66" charset="0"/>
              </a:rPr>
              <a:t>without having to replace software</a:t>
            </a:r>
            <a:endParaRPr lang="ar-EG" sz="2200" dirty="0"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BE3E-8C20-48D0-8390-9B20034B5E28}" type="slidenum">
              <a:rPr lang="ar-EG" smtClean="0"/>
              <a:t>3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42827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EG" b="1" dirty="0" smtClean="0"/>
              <a:t>Interrupts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lnSpc>
                <a:spcPct val="90000"/>
              </a:lnSpc>
            </a:pPr>
            <a:r>
              <a:rPr lang="en-US" altLang="ar-EG" dirty="0">
                <a:latin typeface="Comic Sans MS" panose="030F0702030302020204" pitchFamily="66" charset="0"/>
              </a:rPr>
              <a:t>Normal execution of programs may be </a:t>
            </a:r>
            <a:r>
              <a:rPr lang="en-US" altLang="ar-EG" dirty="0">
                <a:solidFill>
                  <a:srgbClr val="FF0000"/>
                </a:solidFill>
                <a:latin typeface="Comic Sans MS" panose="030F0702030302020204" pitchFamily="66" charset="0"/>
              </a:rPr>
              <a:t>interrupted</a:t>
            </a:r>
            <a:r>
              <a:rPr lang="en-US" altLang="ar-EG" dirty="0">
                <a:latin typeface="Comic Sans MS" panose="030F0702030302020204" pitchFamily="66" charset="0"/>
              </a:rPr>
              <a:t> if some device requires </a:t>
            </a:r>
            <a:r>
              <a:rPr lang="en-US" altLang="ar-EG" dirty="0">
                <a:solidFill>
                  <a:srgbClr val="FF0000"/>
                </a:solidFill>
                <a:latin typeface="Comic Sans MS" panose="030F0702030302020204" pitchFamily="66" charset="0"/>
              </a:rPr>
              <a:t>urgent</a:t>
            </a:r>
            <a:r>
              <a:rPr lang="en-US" altLang="ar-EG" dirty="0">
                <a:latin typeface="Comic Sans MS" panose="030F0702030302020204" pitchFamily="66" charset="0"/>
              </a:rPr>
              <a:t> servicing</a:t>
            </a:r>
          </a:p>
          <a:p>
            <a:pPr lvl="1" algn="l" rtl="0">
              <a:lnSpc>
                <a:spcPct val="90000"/>
              </a:lnSpc>
            </a:pPr>
            <a:endParaRPr lang="en-US" altLang="ar-EG" sz="2200" dirty="0" smtClean="0">
              <a:latin typeface="Comic Sans MS" panose="030F0702030302020204" pitchFamily="66" charset="0"/>
            </a:endParaRPr>
          </a:p>
          <a:p>
            <a:pPr lvl="1" algn="l" rtl="0">
              <a:lnSpc>
                <a:spcPct val="90000"/>
              </a:lnSpc>
            </a:pPr>
            <a:r>
              <a:rPr lang="en-US" altLang="ar-EG" sz="2200" dirty="0" smtClean="0">
                <a:latin typeface="Comic Sans MS" panose="030F0702030302020204" pitchFamily="66" charset="0"/>
              </a:rPr>
              <a:t>To </a:t>
            </a:r>
            <a:r>
              <a:rPr lang="en-US" altLang="ar-EG" sz="2200" dirty="0">
                <a:latin typeface="Comic Sans MS" panose="030F0702030302020204" pitchFamily="66" charset="0"/>
              </a:rPr>
              <a:t>deal with the situation immediately, the normal execution of the current program must be interrupted</a:t>
            </a:r>
          </a:p>
          <a:p>
            <a:pPr algn="l" rtl="0"/>
            <a:endParaRPr lang="ar-EG" dirty="0"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BE3E-8C20-48D0-8390-9B20034B5E28}" type="slidenum">
              <a:rPr lang="ar-EG" smtClean="0"/>
              <a:t>4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95624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EG" b="1" dirty="0" smtClean="0"/>
              <a:t>Interrupts (cont.)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>
              <a:lnSpc>
                <a:spcPct val="90000"/>
              </a:lnSpc>
            </a:pPr>
            <a:r>
              <a:rPr lang="en-US" altLang="ar-EG" dirty="0">
                <a:solidFill>
                  <a:srgbClr val="FF0000"/>
                </a:solidFill>
                <a:latin typeface="Comic Sans MS" panose="030F0702030302020204" pitchFamily="66" charset="0"/>
              </a:rPr>
              <a:t>Procedure</a:t>
            </a:r>
            <a:r>
              <a:rPr lang="en-US" altLang="ar-EG" dirty="0">
                <a:latin typeface="Comic Sans MS" panose="030F0702030302020204" pitchFamily="66" charset="0"/>
              </a:rPr>
              <a:t> of </a:t>
            </a:r>
            <a:r>
              <a:rPr lang="en-US" altLang="ar-EG" dirty="0">
                <a:solidFill>
                  <a:srgbClr val="FF0000"/>
                </a:solidFill>
                <a:latin typeface="Comic Sans MS" panose="030F0702030302020204" pitchFamily="66" charset="0"/>
              </a:rPr>
              <a:t>interrupt</a:t>
            </a:r>
            <a:r>
              <a:rPr lang="en-US" altLang="ar-EG" dirty="0">
                <a:latin typeface="Comic Sans MS" panose="030F0702030302020204" pitchFamily="66" charset="0"/>
              </a:rPr>
              <a:t> operation</a:t>
            </a:r>
          </a:p>
          <a:p>
            <a:pPr lvl="1" algn="l" rtl="0">
              <a:lnSpc>
                <a:spcPct val="90000"/>
              </a:lnSpc>
            </a:pPr>
            <a:r>
              <a:rPr lang="en-US" altLang="ar-EG" dirty="0">
                <a:solidFill>
                  <a:schemeClr val="tx1"/>
                </a:solidFill>
                <a:latin typeface="Comic Sans MS" panose="030F0702030302020204" pitchFamily="66" charset="0"/>
              </a:rPr>
              <a:t>The device raises an interrupt </a:t>
            </a:r>
            <a:r>
              <a:rPr lang="en-US" altLang="ar-EG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signal</a:t>
            </a:r>
          </a:p>
          <a:p>
            <a:pPr lvl="1" algn="l" rtl="0">
              <a:lnSpc>
                <a:spcPct val="90000"/>
              </a:lnSpc>
            </a:pPr>
            <a:r>
              <a:rPr lang="en-US" altLang="ar-EG" dirty="0">
                <a:solidFill>
                  <a:schemeClr val="tx1"/>
                </a:solidFill>
                <a:latin typeface="Comic Sans MS" panose="030F0702030302020204" pitchFamily="66" charset="0"/>
              </a:rPr>
              <a:t>The state of the processor is first saved before servicing the interrupt</a:t>
            </a:r>
          </a:p>
          <a:p>
            <a:pPr lvl="2" algn="l" rtl="0">
              <a:lnSpc>
                <a:spcPct val="90000"/>
              </a:lnSpc>
            </a:pPr>
            <a:r>
              <a:rPr lang="en-US" altLang="ar-EG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Normally, the contents of the PC, the general registers, and some control information are stored in </a:t>
            </a:r>
            <a:r>
              <a:rPr lang="en-US" altLang="ar-EG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memory</a:t>
            </a:r>
            <a:endParaRPr lang="en-US" altLang="ar-EG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lvl="1" algn="l" rtl="0">
              <a:lnSpc>
                <a:spcPct val="90000"/>
              </a:lnSpc>
            </a:pPr>
            <a:r>
              <a:rPr lang="en-US" altLang="ar-EG" dirty="0">
                <a:solidFill>
                  <a:schemeClr val="tx1"/>
                </a:solidFill>
                <a:latin typeface="Comic Sans MS" panose="030F0702030302020204" pitchFamily="66" charset="0"/>
              </a:rPr>
              <a:t>The processor provides the requested service by executing an appropriate interrupt-service routine</a:t>
            </a:r>
          </a:p>
          <a:p>
            <a:pPr lvl="1" algn="l" rtl="0">
              <a:lnSpc>
                <a:spcPct val="90000"/>
              </a:lnSpc>
            </a:pPr>
            <a:r>
              <a:rPr lang="en-US" altLang="ar-EG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When </a:t>
            </a:r>
            <a:r>
              <a:rPr lang="en-US" altLang="ar-EG" dirty="0">
                <a:solidFill>
                  <a:schemeClr val="tx1"/>
                </a:solidFill>
                <a:latin typeface="Comic Sans MS" panose="030F0702030302020204" pitchFamily="66" charset="0"/>
              </a:rPr>
              <a:t>the interrupt-service routine is completed, the state of the processor is restored so that the interrupted program may continue</a:t>
            </a:r>
          </a:p>
          <a:p>
            <a:pPr algn="l" rtl="0"/>
            <a:endParaRPr lang="ar-EG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BE3E-8C20-48D0-8390-9B20034B5E28}" type="slidenum">
              <a:rPr lang="ar-EG" smtClean="0"/>
              <a:t>5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81952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EG" b="1" dirty="0"/>
              <a:t>Classes of Interrupts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0">
              <a:lnSpc>
                <a:spcPct val="90000"/>
              </a:lnSpc>
            </a:pPr>
            <a:r>
              <a:rPr lang="en-US" altLang="ar-EG" dirty="0">
                <a:solidFill>
                  <a:srgbClr val="FF0000"/>
                </a:solidFill>
                <a:latin typeface="Comic Sans MS" panose="030F0702030302020204" pitchFamily="66" charset="0"/>
              </a:rPr>
              <a:t>Program</a:t>
            </a:r>
          </a:p>
          <a:p>
            <a:pPr marL="457200" lvl="1" indent="0" algn="just" rtl="0">
              <a:lnSpc>
                <a:spcPct val="90000"/>
              </a:lnSpc>
              <a:buNone/>
            </a:pPr>
            <a:r>
              <a:rPr lang="en-US" altLang="ar-EG" dirty="0">
                <a:latin typeface="Comic Sans MS" panose="030F0702030302020204" pitchFamily="66" charset="0"/>
              </a:rPr>
              <a:t>Generated by some condition that occurs as a result of an instruction execution such as arithmetic </a:t>
            </a:r>
            <a:r>
              <a:rPr lang="en-US" altLang="ar-EG" dirty="0">
                <a:solidFill>
                  <a:schemeClr val="accent2"/>
                </a:solidFill>
                <a:latin typeface="Comic Sans MS" panose="030F0702030302020204" pitchFamily="66" charset="0"/>
              </a:rPr>
              <a:t>overflow</a:t>
            </a:r>
            <a:r>
              <a:rPr lang="en-US" altLang="ar-EG" dirty="0">
                <a:latin typeface="Comic Sans MS" panose="030F0702030302020204" pitchFamily="66" charset="0"/>
              </a:rPr>
              <a:t>, </a:t>
            </a:r>
            <a:r>
              <a:rPr lang="en-US" altLang="ar-EG" dirty="0">
                <a:solidFill>
                  <a:schemeClr val="accent2"/>
                </a:solidFill>
                <a:latin typeface="Comic Sans MS" panose="030F0702030302020204" pitchFamily="66" charset="0"/>
              </a:rPr>
              <a:t>division</a:t>
            </a:r>
            <a:r>
              <a:rPr lang="en-US" altLang="ar-EG" dirty="0">
                <a:latin typeface="Comic Sans MS" panose="030F0702030302020204" pitchFamily="66" charset="0"/>
              </a:rPr>
              <a:t> by </a:t>
            </a:r>
            <a:r>
              <a:rPr lang="en-US" altLang="ar-EG" dirty="0">
                <a:solidFill>
                  <a:schemeClr val="accent2"/>
                </a:solidFill>
                <a:latin typeface="Comic Sans MS" panose="030F0702030302020204" pitchFamily="66" charset="0"/>
              </a:rPr>
              <a:t>zero</a:t>
            </a:r>
            <a:r>
              <a:rPr lang="en-US" altLang="ar-EG" dirty="0">
                <a:latin typeface="Comic Sans MS" panose="030F0702030302020204" pitchFamily="66" charset="0"/>
              </a:rPr>
              <a:t>, attempt to execute an </a:t>
            </a:r>
            <a:r>
              <a:rPr lang="en-US" altLang="ar-EG" dirty="0">
                <a:solidFill>
                  <a:schemeClr val="accent2"/>
                </a:solidFill>
                <a:latin typeface="Comic Sans MS" panose="030F0702030302020204" pitchFamily="66" charset="0"/>
              </a:rPr>
              <a:t>illegal</a:t>
            </a:r>
            <a:r>
              <a:rPr lang="en-US" altLang="ar-EG" dirty="0">
                <a:latin typeface="Comic Sans MS" panose="030F0702030302020204" pitchFamily="66" charset="0"/>
              </a:rPr>
              <a:t> machine </a:t>
            </a:r>
            <a:r>
              <a:rPr lang="en-US" altLang="ar-EG" dirty="0">
                <a:solidFill>
                  <a:schemeClr val="accent2"/>
                </a:solidFill>
                <a:latin typeface="Comic Sans MS" panose="030F0702030302020204" pitchFamily="66" charset="0"/>
              </a:rPr>
              <a:t>instruction</a:t>
            </a:r>
            <a:r>
              <a:rPr lang="en-US" altLang="ar-EG" dirty="0">
                <a:latin typeface="Comic Sans MS" panose="030F0702030302020204" pitchFamily="66" charset="0"/>
              </a:rPr>
              <a:t>, or reference </a:t>
            </a:r>
            <a:r>
              <a:rPr lang="en-US" altLang="ar-EG" dirty="0">
                <a:solidFill>
                  <a:schemeClr val="accent2"/>
                </a:solidFill>
                <a:latin typeface="Comic Sans MS" panose="030F0702030302020204" pitchFamily="66" charset="0"/>
              </a:rPr>
              <a:t>outside</a:t>
            </a:r>
            <a:r>
              <a:rPr lang="en-US" altLang="ar-EG" dirty="0">
                <a:latin typeface="Comic Sans MS" panose="030F0702030302020204" pitchFamily="66" charset="0"/>
              </a:rPr>
              <a:t> a user’s allowed </a:t>
            </a:r>
            <a:r>
              <a:rPr lang="en-US" altLang="ar-EG" dirty="0">
                <a:solidFill>
                  <a:schemeClr val="accent2"/>
                </a:solidFill>
                <a:latin typeface="Comic Sans MS" panose="030F0702030302020204" pitchFamily="66" charset="0"/>
              </a:rPr>
              <a:t>memory</a:t>
            </a:r>
            <a:r>
              <a:rPr lang="en-US" altLang="ar-EG" dirty="0">
                <a:latin typeface="Comic Sans MS" panose="030F0702030302020204" pitchFamily="66" charset="0"/>
              </a:rPr>
              <a:t> space</a:t>
            </a:r>
          </a:p>
          <a:p>
            <a:pPr algn="just" rtl="0">
              <a:lnSpc>
                <a:spcPct val="90000"/>
              </a:lnSpc>
            </a:pPr>
            <a:r>
              <a:rPr lang="en-US" altLang="ar-EG" dirty="0">
                <a:solidFill>
                  <a:srgbClr val="FF0000"/>
                </a:solidFill>
                <a:latin typeface="Comic Sans MS" panose="030F0702030302020204" pitchFamily="66" charset="0"/>
              </a:rPr>
              <a:t>Timer</a:t>
            </a:r>
          </a:p>
          <a:p>
            <a:pPr marL="457200" lvl="1" indent="0" algn="just" rtl="0">
              <a:lnSpc>
                <a:spcPct val="90000"/>
              </a:lnSpc>
              <a:buNone/>
            </a:pPr>
            <a:r>
              <a:rPr lang="en-US" altLang="ar-EG" dirty="0">
                <a:latin typeface="Comic Sans MS" panose="030F0702030302020204" pitchFamily="66" charset="0"/>
              </a:rPr>
              <a:t>Generated by a timer within the processor. This allows the operating system to </a:t>
            </a:r>
            <a:r>
              <a:rPr lang="en-US" altLang="ar-EG" dirty="0">
                <a:solidFill>
                  <a:schemeClr val="accent2"/>
                </a:solidFill>
                <a:latin typeface="Comic Sans MS" panose="030F0702030302020204" pitchFamily="66" charset="0"/>
              </a:rPr>
              <a:t>perform</a:t>
            </a:r>
            <a:r>
              <a:rPr lang="en-US" altLang="ar-EG" dirty="0">
                <a:latin typeface="Comic Sans MS" panose="030F0702030302020204" pitchFamily="66" charset="0"/>
              </a:rPr>
              <a:t> certain </a:t>
            </a:r>
            <a:r>
              <a:rPr lang="en-US" altLang="ar-EG" dirty="0">
                <a:solidFill>
                  <a:schemeClr val="accent2"/>
                </a:solidFill>
                <a:latin typeface="Comic Sans MS" panose="030F0702030302020204" pitchFamily="66" charset="0"/>
              </a:rPr>
              <a:t>functions</a:t>
            </a:r>
            <a:r>
              <a:rPr lang="en-US" altLang="ar-EG" dirty="0">
                <a:latin typeface="Comic Sans MS" panose="030F0702030302020204" pitchFamily="66" charset="0"/>
              </a:rPr>
              <a:t> on a </a:t>
            </a:r>
            <a:r>
              <a:rPr lang="en-US" altLang="ar-EG" dirty="0">
                <a:solidFill>
                  <a:schemeClr val="accent2"/>
                </a:solidFill>
                <a:latin typeface="Comic Sans MS" panose="030F0702030302020204" pitchFamily="66" charset="0"/>
              </a:rPr>
              <a:t>regular</a:t>
            </a:r>
            <a:r>
              <a:rPr lang="en-US" altLang="ar-EG" dirty="0">
                <a:latin typeface="Comic Sans MS" panose="030F0702030302020204" pitchFamily="66" charset="0"/>
              </a:rPr>
              <a:t> basis</a:t>
            </a:r>
          </a:p>
          <a:p>
            <a:pPr algn="just" rtl="0"/>
            <a:endParaRPr lang="ar-EG" dirty="0"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BE3E-8C20-48D0-8390-9B20034B5E28}" type="slidenum">
              <a:rPr lang="ar-EG" smtClean="0"/>
              <a:t>6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80821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EG" b="1" dirty="0"/>
              <a:t>Classes of </a:t>
            </a:r>
            <a:r>
              <a:rPr lang="en-US" altLang="ar-EG" b="1" dirty="0" smtClean="0"/>
              <a:t>Interrupts (cont.)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0">
              <a:lnSpc>
                <a:spcPct val="90000"/>
              </a:lnSpc>
            </a:pPr>
            <a:r>
              <a:rPr lang="en-US" altLang="ar-EG" dirty="0">
                <a:solidFill>
                  <a:srgbClr val="FF0000"/>
                </a:solidFill>
                <a:latin typeface="Comic Sans MS" panose="030F0702030302020204" pitchFamily="66" charset="0"/>
              </a:rPr>
              <a:t>I/O</a:t>
            </a:r>
          </a:p>
          <a:p>
            <a:pPr marL="457200" lvl="1" indent="0" algn="just" rtl="0">
              <a:lnSpc>
                <a:spcPct val="90000"/>
              </a:lnSpc>
              <a:buNone/>
            </a:pPr>
            <a:r>
              <a:rPr lang="en-US" altLang="ar-EG" sz="2200" dirty="0">
                <a:solidFill>
                  <a:schemeClr val="tx1"/>
                </a:solidFill>
                <a:latin typeface="Comic Sans MS" panose="030F0702030302020204" pitchFamily="66" charset="0"/>
              </a:rPr>
              <a:t>Generated by an I/O controller, to signal normal completion of an operation or to signal a variety of error conditions</a:t>
            </a:r>
          </a:p>
          <a:p>
            <a:pPr algn="just" rtl="0">
              <a:lnSpc>
                <a:spcPct val="90000"/>
              </a:lnSpc>
            </a:pPr>
            <a:r>
              <a:rPr lang="en-US" altLang="ar-EG" dirty="0">
                <a:solidFill>
                  <a:srgbClr val="FF0000"/>
                </a:solidFill>
                <a:latin typeface="Comic Sans MS" panose="030F0702030302020204" pitchFamily="66" charset="0"/>
              </a:rPr>
              <a:t>Hardware failure</a:t>
            </a:r>
          </a:p>
          <a:p>
            <a:pPr marL="0" indent="0" algn="just" rtl="0">
              <a:lnSpc>
                <a:spcPct val="90000"/>
              </a:lnSpc>
              <a:buNone/>
            </a:pPr>
            <a:r>
              <a:rPr lang="en-US" altLang="ar-EG" dirty="0">
                <a:solidFill>
                  <a:srgbClr val="FF0000"/>
                </a:solidFill>
                <a:latin typeface="Comic Sans MS" panose="030F0702030302020204" pitchFamily="66" charset="0"/>
              </a:rPr>
              <a:t>	</a:t>
            </a:r>
            <a:r>
              <a:rPr lang="en-US" altLang="ar-EG" sz="2200" dirty="0">
                <a:solidFill>
                  <a:schemeClr val="tx1"/>
                </a:solidFill>
                <a:latin typeface="Comic Sans MS" panose="030F0702030302020204" pitchFamily="66" charset="0"/>
              </a:rPr>
              <a:t>Generated by a failure such as power failure or memory parity </a:t>
            </a:r>
            <a:r>
              <a:rPr lang="en-US" altLang="ar-EG" sz="2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	error</a:t>
            </a:r>
            <a:endParaRPr lang="en-US" altLang="ar-EG" sz="22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just" rtl="0">
              <a:lnSpc>
                <a:spcPct val="90000"/>
              </a:lnSpc>
            </a:pPr>
            <a:endParaRPr lang="en-US" altLang="ar-EG" dirty="0">
              <a:latin typeface="Comic Sans MS" panose="030F0702030302020204" pitchFamily="66" charset="0"/>
            </a:endParaRPr>
          </a:p>
          <a:p>
            <a:pPr algn="just"/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BE3E-8C20-48D0-8390-9B20034B5E28}" type="slidenum">
              <a:rPr lang="ar-EG" smtClean="0"/>
              <a:t>7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25007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1650873"/>
            <a:ext cx="9601196" cy="3316913"/>
          </a:xfrm>
        </p:spPr>
        <p:txBody>
          <a:bodyPr/>
          <a:lstStyle/>
          <a:p>
            <a:r>
              <a:rPr lang="en-US" b="1" dirty="0" smtClean="0"/>
              <a:t>Performance</a:t>
            </a:r>
            <a:endParaRPr lang="ar-EG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BE3E-8C20-48D0-8390-9B20034B5E28}" type="slidenum">
              <a:rPr lang="ar-EG" smtClean="0"/>
              <a:t>8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08166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Introduction</a:t>
            </a:r>
            <a:endParaRPr lang="ar-EG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9418092" cy="3318936"/>
          </a:xfrm>
        </p:spPr>
        <p:txBody>
          <a:bodyPr>
            <a:normAutofit fontScale="92500"/>
          </a:bodyPr>
          <a:lstStyle/>
          <a:p>
            <a:pPr algn="just" rtl="0"/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Performance</a:t>
            </a:r>
            <a:r>
              <a:rPr lang="en-US" dirty="0" smtClean="0">
                <a:latin typeface="Comic Sans MS" panose="030F0702030302020204" pitchFamily="66" charset="0"/>
              </a:rPr>
              <a:t> is the key of the </a:t>
            </a:r>
            <a:r>
              <a:rPr lang="en-US" dirty="0">
                <a:latin typeface="Comic Sans MS" panose="030F0702030302020204" pitchFamily="66" charset="0"/>
              </a:rPr>
              <a:t>effectiveness of an entire system of hardware and </a:t>
            </a:r>
            <a:r>
              <a:rPr lang="en-US" dirty="0" smtClean="0">
                <a:latin typeface="Comic Sans MS" panose="030F0702030302020204" pitchFamily="66" charset="0"/>
              </a:rPr>
              <a:t>software</a:t>
            </a:r>
          </a:p>
          <a:p>
            <a:pPr algn="just" rtl="0"/>
            <a:r>
              <a:rPr lang="en-US" dirty="0">
                <a:latin typeface="Comic Sans MS" panose="030F0702030302020204" pitchFamily="66" charset="0"/>
              </a:rPr>
              <a:t>choosing among different </a:t>
            </a:r>
            <a:r>
              <a:rPr lang="en-US" dirty="0" smtClean="0">
                <a:latin typeface="Comic Sans MS" panose="030F0702030302020204" pitchFamily="66" charset="0"/>
              </a:rPr>
              <a:t>computers based on their performance </a:t>
            </a:r>
          </a:p>
          <a:p>
            <a:pPr algn="l" rtl="0"/>
            <a:r>
              <a:rPr lang="en-US" dirty="0">
                <a:latin typeface="Comic Sans MS" panose="030F0702030302020204" pitchFamily="66" charset="0"/>
              </a:rPr>
              <a:t>To improve the performance of a software system, we need to know:</a:t>
            </a:r>
          </a:p>
          <a:p>
            <a:pPr marL="0" indent="0" algn="l" rtl="0">
              <a:buNone/>
            </a:pPr>
            <a:r>
              <a:rPr lang="en-US" dirty="0">
                <a:latin typeface="Comic Sans MS" panose="030F0702030302020204" pitchFamily="66" charset="0"/>
              </a:rPr>
              <a:t>	– what hardware factors contribute to overall system </a:t>
            </a:r>
            <a:r>
              <a:rPr lang="en-US" dirty="0" smtClean="0">
                <a:latin typeface="Comic Sans MS" panose="030F0702030302020204" pitchFamily="66" charset="0"/>
              </a:rPr>
              <a:t>performance</a:t>
            </a:r>
            <a:endParaRPr lang="en-US" dirty="0">
              <a:latin typeface="Comic Sans MS" panose="030F0702030302020204" pitchFamily="66" charset="0"/>
            </a:endParaRPr>
          </a:p>
          <a:p>
            <a:pPr marL="0" indent="0" algn="l" rtl="0">
              <a:buNone/>
            </a:pPr>
            <a:r>
              <a:rPr lang="en-US" dirty="0">
                <a:latin typeface="Comic Sans MS" panose="030F0702030302020204" pitchFamily="66" charset="0"/>
              </a:rPr>
              <a:t>	– the relative importance of these factors</a:t>
            </a:r>
            <a:endParaRPr lang="ar-EG" dirty="0"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BE3E-8C20-48D0-8390-9B20034B5E28}" type="slidenum">
              <a:rPr lang="ar-EG" smtClean="0"/>
              <a:t>9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03776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218</TotalTime>
  <Words>847</Words>
  <Application>Microsoft Office PowerPoint</Application>
  <PresentationFormat>Widescreen</PresentationFormat>
  <Paragraphs>149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Cambria Math</vt:lpstr>
      <vt:lpstr>Comic Sans MS</vt:lpstr>
      <vt:lpstr>Garamond</vt:lpstr>
      <vt:lpstr>Times New Roman</vt:lpstr>
      <vt:lpstr>Organic</vt:lpstr>
      <vt:lpstr>Computer Organization</vt:lpstr>
      <vt:lpstr>Instruction Set Architecture (ISA)</vt:lpstr>
      <vt:lpstr>Instruction Set Architecture (ISA) (cont.)</vt:lpstr>
      <vt:lpstr>Interrupts</vt:lpstr>
      <vt:lpstr>Interrupts (cont.)</vt:lpstr>
      <vt:lpstr>Classes of Interrupts</vt:lpstr>
      <vt:lpstr>Classes of Interrupts (cont.)</vt:lpstr>
      <vt:lpstr>Performance</vt:lpstr>
      <vt:lpstr>Introduction</vt:lpstr>
      <vt:lpstr>Measuring Performance</vt:lpstr>
      <vt:lpstr>Measuring Performance (cont.)</vt:lpstr>
      <vt:lpstr>Measuring Performance (cont.)</vt:lpstr>
      <vt:lpstr>CPU Time</vt:lpstr>
      <vt:lpstr>Exercise (1)</vt:lpstr>
      <vt:lpstr>Exercise (1) (cont.)</vt:lpstr>
      <vt:lpstr>Defining Performance</vt:lpstr>
      <vt:lpstr>Exercise (2)</vt:lpstr>
      <vt:lpstr>Exercise (3)</vt:lpstr>
      <vt:lpstr>Exercise (3)</vt:lpstr>
      <vt:lpstr>Clock Cycle</vt:lpstr>
      <vt:lpstr>Clock Cycle vs. Clock Rate</vt:lpstr>
      <vt:lpstr>Clock Cycles Per Instruction</vt:lpstr>
      <vt:lpstr>CPU Clock Cycle</vt:lpstr>
      <vt:lpstr>CPU Time</vt:lpstr>
      <vt:lpstr>Exercise(4)</vt:lpstr>
      <vt:lpstr>Exercise(4)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Organization</dc:title>
  <dc:creator>Sara</dc:creator>
  <cp:lastModifiedBy>Sara</cp:lastModifiedBy>
  <cp:revision>64</cp:revision>
  <dcterms:created xsi:type="dcterms:W3CDTF">2015-10-05T12:21:25Z</dcterms:created>
  <dcterms:modified xsi:type="dcterms:W3CDTF">2015-10-20T15:03:42Z</dcterms:modified>
</cp:coreProperties>
</file>